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9525" cap="flat">
              <a:solidFill>
                <a:srgbClr val="98B955"/>
              </a:solidFill>
              <a:prstDash val="solid"/>
              <a:round/>
            </a:ln>
          </a:left>
          <a:right>
            <a:ln w="9525" cap="flat">
              <a:solidFill>
                <a:srgbClr val="98B955"/>
              </a:solidFill>
              <a:prstDash val="solid"/>
              <a:round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3"/>
              </a:solidFill>
              <a:prstDash val="solid"/>
              <a:round/>
            </a:ln>
          </a:top>
          <a:bottom>
            <a:ln w="9525" cap="flat">
              <a:solidFill>
                <a:srgbClr val="98B955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9525" cap="flat">
              <a:solidFill>
                <a:srgbClr val="98B955"/>
              </a:solidFill>
              <a:prstDash val="solid"/>
              <a:round/>
            </a:ln>
          </a:top>
          <a:bottom>
            <a:ln w="9525" cap="flat">
              <a:solidFill>
                <a:srgbClr val="98B955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60"/>
    <p:restoredTop sz="94694"/>
  </p:normalViewPr>
  <p:slideViewPr>
    <p:cSldViewPr snapToGrid="0" snapToObjects="1">
      <p:cViewPr varScale="1">
        <p:scale>
          <a:sx n="78" d="100"/>
          <a:sy n="78" d="100"/>
        </p:scale>
        <p:origin x="168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3" name="Shape 13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LICK TO EDIT MASTER TITLE STYLE"/>
          <p:cNvSpPr txBox="1">
            <a:spLocks noGrp="1"/>
          </p:cNvSpPr>
          <p:nvPr>
            <p:ph type="title" hasCustomPrompt="1"/>
          </p:nvPr>
        </p:nvSpPr>
        <p:spPr>
          <a:xfrm>
            <a:off x="375507" y="556198"/>
            <a:ext cx="8390771" cy="638033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800" b="0">
                <a:latin typeface="Corbel"/>
                <a:ea typeface="Corbel"/>
                <a:cs typeface="Corbel"/>
                <a:sym typeface="Corbel"/>
              </a:defRPr>
            </a:lvl1pPr>
          </a:lstStyle>
          <a:p>
            <a:r>
              <a:t>CLICK TO EDIT MASTER TITLE STYLE</a:t>
            </a:r>
          </a:p>
        </p:txBody>
      </p:sp>
      <p:sp>
        <p:nvSpPr>
          <p:cNvPr id="125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375507" y="1802352"/>
            <a:ext cx="8390771" cy="4323326"/>
          </a:xfrm>
          <a:prstGeom prst="rect">
            <a:avLst/>
          </a:prstGeom>
        </p:spPr>
        <p:txBody>
          <a:bodyPr lIns="0" tIns="0" rIns="0" bIns="0"/>
          <a:lstStyle>
            <a:lvl1pPr marL="342815" indent="-342815" defTabSz="914171">
              <a:spcBef>
                <a:spcPts val="800"/>
              </a:spcBef>
              <a:buClr>
                <a:srgbClr val="00A6CE"/>
              </a:buClr>
              <a:buFontTx/>
              <a:buChar char="▪"/>
              <a:defRPr sz="2000">
                <a:solidFill>
                  <a:srgbClr val="80808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74506" indent="-317418" defTabSz="914171">
              <a:spcBef>
                <a:spcPts val="800"/>
              </a:spcBef>
              <a:buClr>
                <a:srgbClr val="00A6CE"/>
              </a:buClr>
              <a:buFontTx/>
              <a:buChar char="▪"/>
              <a:defRPr sz="2000">
                <a:solidFill>
                  <a:srgbClr val="80808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99848" indent="-285679" defTabSz="914171">
              <a:spcBef>
                <a:spcPts val="800"/>
              </a:spcBef>
              <a:buClr>
                <a:srgbClr val="00A6CE"/>
              </a:buClr>
              <a:buFontTx/>
              <a:buChar char="▪"/>
              <a:defRPr sz="2000">
                <a:solidFill>
                  <a:srgbClr val="80808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97745" indent="-326491" defTabSz="914171">
              <a:spcBef>
                <a:spcPts val="800"/>
              </a:spcBef>
              <a:buClr>
                <a:srgbClr val="00A6CE"/>
              </a:buClr>
              <a:buFontTx/>
              <a:buChar char="▪"/>
              <a:defRPr sz="2000">
                <a:solidFill>
                  <a:srgbClr val="80808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09245" indent="-380906" defTabSz="914171">
              <a:spcBef>
                <a:spcPts val="800"/>
              </a:spcBef>
              <a:buClr>
                <a:srgbClr val="00A6CE"/>
              </a:buClr>
              <a:buFontTx/>
              <a:buChar char="▪"/>
              <a:defRPr sz="2000">
                <a:solidFill>
                  <a:srgbClr val="808080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Click to edit Master text styles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39817" y="6330943"/>
            <a:ext cx="274709" cy="249483"/>
          </a:xfrm>
          <a:prstGeom prst="rect">
            <a:avLst/>
          </a:prstGeom>
        </p:spPr>
        <p:txBody>
          <a:bodyPr lIns="42190" tIns="42190" rIns="42190" bIns="42190"/>
          <a:lstStyle>
            <a:lvl1pPr algn="ctr">
              <a:defRPr sz="11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6"/>
          <p:cNvSpPr/>
          <p:nvPr/>
        </p:nvSpPr>
        <p:spPr>
          <a:xfrm>
            <a:off x="0" y="1181100"/>
            <a:ext cx="9144000" cy="114300"/>
          </a:xfrm>
          <a:prstGeom prst="rect">
            <a:avLst/>
          </a:prstGeom>
          <a:gradFill>
            <a:gsLst>
              <a:gs pos="2000">
                <a:srgbClr val="FF6010"/>
              </a:gs>
              <a:gs pos="90000">
                <a:srgbClr val="FF601A">
                  <a:alpha val="15000"/>
                </a:srgbClr>
              </a:gs>
            </a:gsLst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Rectangle 7"/>
          <p:cNvSpPr/>
          <p:nvPr/>
        </p:nvSpPr>
        <p:spPr>
          <a:xfrm>
            <a:off x="60640" y="1066724"/>
            <a:ext cx="118872" cy="5791276"/>
          </a:xfrm>
          <a:prstGeom prst="rect">
            <a:avLst/>
          </a:prstGeom>
          <a:solidFill>
            <a:srgbClr val="130D8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5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60" y="164439"/>
            <a:ext cx="572753" cy="744282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Rectangle 9"/>
          <p:cNvSpPr/>
          <p:nvPr/>
        </p:nvSpPr>
        <p:spPr>
          <a:xfrm rot="16200000">
            <a:off x="-2627679" y="3859927"/>
            <a:ext cx="5877276" cy="118878"/>
          </a:xfrm>
          <a:prstGeom prst="rect">
            <a:avLst/>
          </a:prstGeom>
          <a:solidFill>
            <a:srgbClr val="FF601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6"/>
          <p:cNvSpPr/>
          <p:nvPr/>
        </p:nvSpPr>
        <p:spPr>
          <a:xfrm>
            <a:off x="0" y="1181100"/>
            <a:ext cx="9144000" cy="114300"/>
          </a:xfrm>
          <a:prstGeom prst="rect">
            <a:avLst/>
          </a:prstGeom>
          <a:gradFill>
            <a:gsLst>
              <a:gs pos="2000">
                <a:srgbClr val="FF6010"/>
              </a:gs>
              <a:gs pos="90000">
                <a:srgbClr val="FF601A">
                  <a:alpha val="15000"/>
                </a:srgbClr>
              </a:gs>
            </a:gsLst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" name="Rectangle 7"/>
          <p:cNvSpPr/>
          <p:nvPr/>
        </p:nvSpPr>
        <p:spPr>
          <a:xfrm>
            <a:off x="60640" y="1066724"/>
            <a:ext cx="118872" cy="5791276"/>
          </a:xfrm>
          <a:prstGeom prst="rect">
            <a:avLst/>
          </a:prstGeom>
          <a:solidFill>
            <a:srgbClr val="130D8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8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60" y="164439"/>
            <a:ext cx="572753" cy="744282"/>
          </a:xfrm>
          <a:prstGeom prst="rect">
            <a:avLst/>
          </a:prstGeom>
          <a:ln w="12700">
            <a:miter lim="400000"/>
          </a:ln>
        </p:spPr>
      </p:pic>
      <p:sp>
        <p:nvSpPr>
          <p:cNvPr id="49" name="Rectangle 9"/>
          <p:cNvSpPr/>
          <p:nvPr/>
        </p:nvSpPr>
        <p:spPr>
          <a:xfrm rot="16200000">
            <a:off x="-2627679" y="3859927"/>
            <a:ext cx="5877276" cy="118878"/>
          </a:xfrm>
          <a:prstGeom prst="rect">
            <a:avLst/>
          </a:prstGeom>
          <a:solidFill>
            <a:srgbClr val="FF601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6"/>
          <p:cNvSpPr/>
          <p:nvPr/>
        </p:nvSpPr>
        <p:spPr>
          <a:xfrm>
            <a:off x="0" y="1181100"/>
            <a:ext cx="9144000" cy="114300"/>
          </a:xfrm>
          <a:prstGeom prst="rect">
            <a:avLst/>
          </a:prstGeom>
          <a:gradFill>
            <a:gsLst>
              <a:gs pos="2000">
                <a:srgbClr val="FF6010"/>
              </a:gs>
              <a:gs pos="90000">
                <a:srgbClr val="FF601A">
                  <a:alpha val="15000"/>
                </a:srgbClr>
              </a:gs>
            </a:gsLst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" name="Rectangle 7"/>
          <p:cNvSpPr/>
          <p:nvPr/>
        </p:nvSpPr>
        <p:spPr>
          <a:xfrm>
            <a:off x="60640" y="1066724"/>
            <a:ext cx="118872" cy="5791276"/>
          </a:xfrm>
          <a:prstGeom prst="rect">
            <a:avLst/>
          </a:prstGeom>
          <a:solidFill>
            <a:srgbClr val="130D8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61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60" y="164439"/>
            <a:ext cx="572753" cy="744282"/>
          </a:xfrm>
          <a:prstGeom prst="rect">
            <a:avLst/>
          </a:prstGeom>
          <a:ln w="12700">
            <a:miter lim="400000"/>
          </a:ln>
        </p:spPr>
      </p:pic>
      <p:sp>
        <p:nvSpPr>
          <p:cNvPr id="62" name="Rectangle 9"/>
          <p:cNvSpPr/>
          <p:nvPr/>
        </p:nvSpPr>
        <p:spPr>
          <a:xfrm rot="16200000">
            <a:off x="-2627679" y="3859927"/>
            <a:ext cx="5877276" cy="118878"/>
          </a:xfrm>
          <a:prstGeom prst="rect">
            <a:avLst/>
          </a:prstGeom>
          <a:solidFill>
            <a:srgbClr val="FF601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645025" y="1535112"/>
            <a:ext cx="4041775" cy="63976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6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6"/>
          <p:cNvSpPr/>
          <p:nvPr/>
        </p:nvSpPr>
        <p:spPr>
          <a:xfrm>
            <a:off x="0" y="1181100"/>
            <a:ext cx="9144000" cy="114300"/>
          </a:xfrm>
          <a:prstGeom prst="rect">
            <a:avLst/>
          </a:prstGeom>
          <a:gradFill>
            <a:gsLst>
              <a:gs pos="2000">
                <a:srgbClr val="FF6010"/>
              </a:gs>
              <a:gs pos="90000">
                <a:srgbClr val="FF601A">
                  <a:alpha val="15000"/>
                </a:srgbClr>
              </a:gs>
            </a:gsLst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" name="Rectangle 7"/>
          <p:cNvSpPr/>
          <p:nvPr/>
        </p:nvSpPr>
        <p:spPr>
          <a:xfrm>
            <a:off x="60640" y="1066724"/>
            <a:ext cx="118872" cy="5791276"/>
          </a:xfrm>
          <a:prstGeom prst="rect">
            <a:avLst/>
          </a:prstGeom>
          <a:solidFill>
            <a:srgbClr val="130D8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75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60" y="164439"/>
            <a:ext cx="572753" cy="744282"/>
          </a:xfrm>
          <a:prstGeom prst="rect">
            <a:avLst/>
          </a:prstGeom>
          <a:ln w="12700">
            <a:miter lim="400000"/>
          </a:ln>
        </p:spPr>
      </p:pic>
      <p:sp>
        <p:nvSpPr>
          <p:cNvPr id="76" name="Rectangle 9"/>
          <p:cNvSpPr/>
          <p:nvPr/>
        </p:nvSpPr>
        <p:spPr>
          <a:xfrm rot="16200000">
            <a:off x="-2627679" y="3859927"/>
            <a:ext cx="5877276" cy="118878"/>
          </a:xfrm>
          <a:prstGeom prst="rect">
            <a:avLst/>
          </a:prstGeom>
          <a:solidFill>
            <a:srgbClr val="FF601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6"/>
          <p:cNvSpPr/>
          <p:nvPr/>
        </p:nvSpPr>
        <p:spPr>
          <a:xfrm>
            <a:off x="0" y="1181100"/>
            <a:ext cx="9144000" cy="114300"/>
          </a:xfrm>
          <a:prstGeom prst="rect">
            <a:avLst/>
          </a:prstGeom>
          <a:gradFill>
            <a:gsLst>
              <a:gs pos="2000">
                <a:srgbClr val="FF6010"/>
              </a:gs>
              <a:gs pos="90000">
                <a:srgbClr val="FF601A">
                  <a:alpha val="15000"/>
                </a:srgbClr>
              </a:gs>
            </a:gsLst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6" name="Rectangle 7"/>
          <p:cNvSpPr/>
          <p:nvPr/>
        </p:nvSpPr>
        <p:spPr>
          <a:xfrm>
            <a:off x="60640" y="1066724"/>
            <a:ext cx="118872" cy="5791276"/>
          </a:xfrm>
          <a:prstGeom prst="rect">
            <a:avLst/>
          </a:prstGeom>
          <a:solidFill>
            <a:srgbClr val="130D8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87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60" y="164439"/>
            <a:ext cx="572753" cy="744282"/>
          </a:xfrm>
          <a:prstGeom prst="rect">
            <a:avLst/>
          </a:prstGeom>
          <a:ln w="12700">
            <a:miter lim="400000"/>
          </a:ln>
        </p:spPr>
      </p:pic>
      <p:sp>
        <p:nvSpPr>
          <p:cNvPr id="88" name="Rectangle 9"/>
          <p:cNvSpPr/>
          <p:nvPr/>
        </p:nvSpPr>
        <p:spPr>
          <a:xfrm rot="16200000">
            <a:off x="-2627679" y="3859927"/>
            <a:ext cx="5877276" cy="118878"/>
          </a:xfrm>
          <a:prstGeom prst="rect">
            <a:avLst/>
          </a:prstGeom>
          <a:solidFill>
            <a:srgbClr val="FF601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6"/>
          <p:cNvSpPr/>
          <p:nvPr/>
        </p:nvSpPr>
        <p:spPr>
          <a:xfrm>
            <a:off x="0" y="1181100"/>
            <a:ext cx="9144000" cy="114300"/>
          </a:xfrm>
          <a:prstGeom prst="rect">
            <a:avLst/>
          </a:prstGeom>
          <a:gradFill>
            <a:gsLst>
              <a:gs pos="2000">
                <a:srgbClr val="FF6010"/>
              </a:gs>
              <a:gs pos="90000">
                <a:srgbClr val="FF601A">
                  <a:alpha val="15000"/>
                </a:srgbClr>
              </a:gs>
            </a:gsLst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7" name="Rectangle 7"/>
          <p:cNvSpPr/>
          <p:nvPr/>
        </p:nvSpPr>
        <p:spPr>
          <a:xfrm>
            <a:off x="60640" y="1066724"/>
            <a:ext cx="118872" cy="5791276"/>
          </a:xfrm>
          <a:prstGeom prst="rect">
            <a:avLst/>
          </a:prstGeom>
          <a:solidFill>
            <a:srgbClr val="130D8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98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60" y="164439"/>
            <a:ext cx="572753" cy="744282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Rectangle 9"/>
          <p:cNvSpPr/>
          <p:nvPr/>
        </p:nvSpPr>
        <p:spPr>
          <a:xfrm rot="16200000">
            <a:off x="-2627679" y="3859927"/>
            <a:ext cx="5877276" cy="118878"/>
          </a:xfrm>
          <a:prstGeom prst="rect">
            <a:avLst/>
          </a:prstGeom>
          <a:solidFill>
            <a:srgbClr val="FF601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0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101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" name="Text Placeholder 3"/>
          <p:cNvSpPr>
            <a:spLocks noGrp="1"/>
          </p:cNvSpPr>
          <p:nvPr>
            <p:ph type="body" sz="half" idx="21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6"/>
          <p:cNvSpPr/>
          <p:nvPr/>
        </p:nvSpPr>
        <p:spPr>
          <a:xfrm>
            <a:off x="0" y="1181100"/>
            <a:ext cx="9144000" cy="114300"/>
          </a:xfrm>
          <a:prstGeom prst="rect">
            <a:avLst/>
          </a:prstGeom>
          <a:gradFill>
            <a:gsLst>
              <a:gs pos="2000">
                <a:srgbClr val="FF6010"/>
              </a:gs>
              <a:gs pos="90000">
                <a:srgbClr val="FF601A">
                  <a:alpha val="15000"/>
                </a:srgbClr>
              </a:gs>
            </a:gsLst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1" name="Rectangle 7"/>
          <p:cNvSpPr/>
          <p:nvPr/>
        </p:nvSpPr>
        <p:spPr>
          <a:xfrm>
            <a:off x="60640" y="1066724"/>
            <a:ext cx="118872" cy="5791276"/>
          </a:xfrm>
          <a:prstGeom prst="rect">
            <a:avLst/>
          </a:prstGeom>
          <a:solidFill>
            <a:srgbClr val="130D8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12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60" y="164439"/>
            <a:ext cx="572753" cy="744282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Rectangle 9"/>
          <p:cNvSpPr/>
          <p:nvPr/>
        </p:nvSpPr>
        <p:spPr>
          <a:xfrm rot="16200000">
            <a:off x="-2627679" y="3859927"/>
            <a:ext cx="5877276" cy="118878"/>
          </a:xfrm>
          <a:prstGeom prst="rect">
            <a:avLst/>
          </a:prstGeom>
          <a:solidFill>
            <a:srgbClr val="FF601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4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115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1181100"/>
            <a:ext cx="9144000" cy="114300"/>
          </a:xfrm>
          <a:prstGeom prst="rect">
            <a:avLst/>
          </a:prstGeom>
          <a:gradFill>
            <a:gsLst>
              <a:gs pos="2000">
                <a:srgbClr val="FF6010"/>
              </a:gs>
              <a:gs pos="90000">
                <a:srgbClr val="FF601A">
                  <a:alpha val="15000"/>
                </a:srgbClr>
              </a:gs>
            </a:gsLst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Rectangle 7"/>
          <p:cNvSpPr/>
          <p:nvPr/>
        </p:nvSpPr>
        <p:spPr>
          <a:xfrm>
            <a:off x="60640" y="1066724"/>
            <a:ext cx="118872" cy="5791276"/>
          </a:xfrm>
          <a:prstGeom prst="rect">
            <a:avLst/>
          </a:prstGeom>
          <a:solidFill>
            <a:srgbClr val="130D8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8260" y="164439"/>
            <a:ext cx="572753" cy="74428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Rectangle 9"/>
          <p:cNvSpPr/>
          <p:nvPr/>
        </p:nvSpPr>
        <p:spPr>
          <a:xfrm rot="16200000">
            <a:off x="-2627679" y="3859927"/>
            <a:ext cx="5877276" cy="118878"/>
          </a:xfrm>
          <a:prstGeom prst="rect">
            <a:avLst/>
          </a:prstGeom>
          <a:solidFill>
            <a:srgbClr val="FF601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827583" y="116632"/>
            <a:ext cx="7643194" cy="9501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8178" y="6404293"/>
            <a:ext cx="258623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0000"/>
          </a:solidFill>
          <a:uFillTx/>
          <a:latin typeface="Ebrima"/>
          <a:ea typeface="Ebrima"/>
          <a:cs typeface="Ebrima"/>
          <a:sym typeface="Ebrima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0000"/>
          </a:solidFill>
          <a:uFillTx/>
          <a:latin typeface="Ebrima"/>
          <a:ea typeface="Ebrima"/>
          <a:cs typeface="Ebrima"/>
          <a:sym typeface="Ebrima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0000"/>
          </a:solidFill>
          <a:uFillTx/>
          <a:latin typeface="Ebrima"/>
          <a:ea typeface="Ebrima"/>
          <a:cs typeface="Ebrima"/>
          <a:sym typeface="Ebrima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0000"/>
          </a:solidFill>
          <a:uFillTx/>
          <a:latin typeface="Ebrima"/>
          <a:ea typeface="Ebrima"/>
          <a:cs typeface="Ebrima"/>
          <a:sym typeface="Ebrima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0000"/>
          </a:solidFill>
          <a:uFillTx/>
          <a:latin typeface="Ebrima"/>
          <a:ea typeface="Ebrima"/>
          <a:cs typeface="Ebrima"/>
          <a:sym typeface="Ebrima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0000"/>
          </a:solidFill>
          <a:uFillTx/>
          <a:latin typeface="Ebrima"/>
          <a:ea typeface="Ebrima"/>
          <a:cs typeface="Ebrima"/>
          <a:sym typeface="Ebrima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0000"/>
          </a:solidFill>
          <a:uFillTx/>
          <a:latin typeface="Ebrima"/>
          <a:ea typeface="Ebrima"/>
          <a:cs typeface="Ebrima"/>
          <a:sym typeface="Ebrima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0000"/>
          </a:solidFill>
          <a:uFillTx/>
          <a:latin typeface="Ebrima"/>
          <a:ea typeface="Ebrima"/>
          <a:cs typeface="Ebrima"/>
          <a:sym typeface="Ebrima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0000"/>
          </a:solidFill>
          <a:uFillTx/>
          <a:latin typeface="Ebrima"/>
          <a:ea typeface="Ebrima"/>
          <a:cs typeface="Ebrima"/>
          <a:sym typeface="Ebrima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6" name="Title 1"/>
          <p:cNvSpPr txBox="1">
            <a:spLocks noGrp="1"/>
          </p:cNvSpPr>
          <p:nvPr>
            <p:ph type="ctrTitle"/>
          </p:nvPr>
        </p:nvSpPr>
        <p:spPr>
          <a:xfrm>
            <a:off x="685800" y="2204864"/>
            <a:ext cx="7772400" cy="1470027"/>
          </a:xfrm>
          <a:prstGeom prst="rect">
            <a:avLst/>
          </a:prstGeom>
        </p:spPr>
        <p:txBody>
          <a:bodyPr/>
          <a:lstStyle>
            <a:lvl1pPr defTabSz="539494">
              <a:defRPr sz="2300"/>
            </a:lvl1pPr>
          </a:lstStyle>
          <a:p>
            <a:r>
              <a:t>FATF Mutal Evaluation Presentation </a:t>
            </a:r>
          </a:p>
        </p:txBody>
      </p:sp>
      <p:sp>
        <p:nvSpPr>
          <p:cNvPr id="137" name="Subtitle 2"/>
          <p:cNvSpPr txBox="1">
            <a:spLocks noGrp="1"/>
          </p:cNvSpPr>
          <p:nvPr>
            <p:ph type="subTitle" sz="quarter" idx="1"/>
          </p:nvPr>
        </p:nvSpPr>
        <p:spPr>
          <a:xfrm>
            <a:off x="1371600" y="4640931"/>
            <a:ext cx="6400800" cy="1752602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defRPr sz="2400">
                <a:solidFill>
                  <a:srgbClr val="130D87"/>
                </a:solidFill>
                <a:latin typeface="Ebrima"/>
                <a:ea typeface="Ebrima"/>
                <a:cs typeface="Ebrima"/>
                <a:sym typeface="Ebrima"/>
              </a:defRPr>
            </a:pPr>
            <a:r>
              <a:t>Angola</a:t>
            </a:r>
          </a:p>
          <a:p>
            <a:pPr>
              <a:spcBef>
                <a:spcPts val="500"/>
              </a:spcBef>
              <a:defRPr sz="2400">
                <a:solidFill>
                  <a:srgbClr val="130D87"/>
                </a:solidFill>
                <a:latin typeface="Ebrima"/>
                <a:ea typeface="Ebrima"/>
                <a:cs typeface="Ebrima"/>
                <a:sym typeface="Ebrima"/>
              </a:defRPr>
            </a:pPr>
            <a:r>
              <a:t>17th November 2021</a:t>
            </a:r>
          </a:p>
          <a:p>
            <a:pPr>
              <a:spcBef>
                <a:spcPts val="500"/>
              </a:spcBef>
              <a:defRPr sz="2400">
                <a:solidFill>
                  <a:srgbClr val="130D87"/>
                </a:solidFill>
                <a:latin typeface="Ebrima"/>
                <a:ea typeface="Ebrima"/>
                <a:cs typeface="Ebrima"/>
                <a:sym typeface="Ebrima"/>
              </a:defRPr>
            </a:pPr>
            <a:r>
              <a:t>Patty O’Connor and Barbara Patow</a:t>
            </a:r>
          </a:p>
        </p:txBody>
      </p:sp>
      <p:pic>
        <p:nvPicPr>
          <p:cNvPr id="138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132348" cy="1440160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TextBox 4"/>
          <p:cNvSpPr txBox="1"/>
          <p:nvPr/>
        </p:nvSpPr>
        <p:spPr>
          <a:xfrm>
            <a:off x="6777959" y="539389"/>
            <a:ext cx="1636754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r>
              <a:t>[Funder Logo]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itle 1"/>
          <p:cNvSpPr txBox="1">
            <a:spLocks noGrp="1"/>
          </p:cNvSpPr>
          <p:nvPr>
            <p:ph type="title"/>
          </p:nvPr>
        </p:nvSpPr>
        <p:spPr>
          <a:xfrm>
            <a:off x="930758" y="-19320"/>
            <a:ext cx="8229601" cy="1143001"/>
          </a:xfrm>
          <a:prstGeom prst="rect">
            <a:avLst/>
          </a:prstGeom>
        </p:spPr>
        <p:txBody>
          <a:bodyPr/>
          <a:lstStyle>
            <a:lvl1pPr defTabSz="713231">
              <a:defRPr sz="3432"/>
            </a:lvl1pPr>
          </a:lstStyle>
          <a:p>
            <a:r>
              <a:rPr lang="en-US" dirty="0"/>
              <a:t>Impact of FATF Mutual </a:t>
            </a:r>
            <a:r>
              <a:rPr dirty="0"/>
              <a:t>Evaluation </a:t>
            </a:r>
          </a:p>
        </p:txBody>
      </p:sp>
      <p:sp>
        <p:nvSpPr>
          <p:cNvPr id="142" name="Factors that influence country risk scores…"/>
          <p:cNvSpPr txBox="1"/>
          <p:nvPr/>
        </p:nvSpPr>
        <p:spPr>
          <a:xfrm>
            <a:off x="1405517" y="1453479"/>
            <a:ext cx="5063957" cy="84022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buSzPct val="100000"/>
            </a:pPr>
            <a:endParaRPr lang="en-US" dirty="0"/>
          </a:p>
          <a:p>
            <a:pPr marL="240631" indent="-240631">
              <a:buSzPct val="100000"/>
              <a:buAutoNum type="arabicPeriod"/>
            </a:pPr>
            <a:r>
              <a:rPr lang="en-US" dirty="0"/>
              <a:t>FATF MER impact on AML country risk scores</a:t>
            </a:r>
          </a:p>
          <a:p>
            <a:pPr marL="240631" indent="-240631">
              <a:buSzPct val="100000"/>
              <a:buAutoNum type="arabicPeriod"/>
            </a:pPr>
            <a:endParaRPr lang="en-US" dirty="0"/>
          </a:p>
          <a:p>
            <a:pPr marL="240631" indent="-240631">
              <a:buSzPct val="100000"/>
              <a:buAutoNum type="arabicPeriod"/>
            </a:pPr>
            <a:r>
              <a:rPr lang="en-US" dirty="0"/>
              <a:t>Global Banking Sector viewpoint of FATF MER </a:t>
            </a:r>
          </a:p>
          <a:p>
            <a:pPr marL="240631" indent="-240631">
              <a:buSzPct val="100000"/>
              <a:buAutoNum type="arabicPeriod"/>
            </a:pPr>
            <a:endParaRPr dirty="0"/>
          </a:p>
          <a:p>
            <a:pPr marL="240631" indent="-240631">
              <a:buSzPct val="100000"/>
              <a:buAutoNum type="arabicPeriod" startAt="3"/>
            </a:pPr>
            <a:r>
              <a:rPr dirty="0"/>
              <a:t>Regulat</a:t>
            </a:r>
            <a:r>
              <a:rPr lang="en-US" dirty="0"/>
              <a:t>ory Environment</a:t>
            </a:r>
            <a:r>
              <a:rPr dirty="0"/>
              <a:t> and Enforcement</a:t>
            </a:r>
          </a:p>
          <a:p>
            <a:pPr marL="1570789" lvl="2" indent="-300789">
              <a:buSzPct val="100000"/>
              <a:buAutoNum type="alphaLcPeriod"/>
            </a:pPr>
            <a:r>
              <a:rPr dirty="0"/>
              <a:t>Key to </a:t>
            </a:r>
            <a:r>
              <a:rPr lang="en-US" dirty="0"/>
              <a:t>demonstrate</a:t>
            </a:r>
            <a:r>
              <a:rPr dirty="0"/>
              <a:t> action </a:t>
            </a:r>
          </a:p>
          <a:p>
            <a:pPr marL="1570789" lvl="2" indent="-300789">
              <a:buSzPct val="100000"/>
              <a:buAutoNum type="alphaLcPeriod"/>
            </a:pPr>
            <a:r>
              <a:rPr dirty="0"/>
              <a:t>Partnership with </a:t>
            </a:r>
            <a:r>
              <a:rPr lang="en-US" dirty="0"/>
              <a:t>Global </a:t>
            </a:r>
            <a:r>
              <a:rPr dirty="0"/>
              <a:t>Regulators</a:t>
            </a:r>
            <a:r>
              <a:rPr lang="en-US" dirty="0"/>
              <a:t> and Law Enforcement</a:t>
            </a:r>
            <a:endParaRPr dirty="0"/>
          </a:p>
          <a:p>
            <a:endParaRPr dirty="0"/>
          </a:p>
          <a:p>
            <a:r>
              <a:rPr dirty="0"/>
              <a:t>4. </a:t>
            </a:r>
            <a:r>
              <a:rPr lang="en-US" dirty="0"/>
              <a:t>Preparation: Financial Institutions Coordinate with Regulators </a:t>
            </a:r>
            <a:endParaRPr dirty="0"/>
          </a:p>
          <a:p>
            <a:endParaRPr dirty="0"/>
          </a:p>
          <a:p>
            <a:r>
              <a:rPr dirty="0"/>
              <a:t>5. Highlight </a:t>
            </a:r>
            <a:r>
              <a:rPr lang="en-US" dirty="0"/>
              <a:t>Recent </a:t>
            </a:r>
            <a:r>
              <a:rPr dirty="0"/>
              <a:t>Achievements</a:t>
            </a:r>
            <a:endParaRPr lang="en-US" dirty="0"/>
          </a:p>
          <a:p>
            <a:endParaRPr lang="en-US" dirty="0"/>
          </a:p>
          <a:p>
            <a:endParaRPr dirty="0"/>
          </a:p>
          <a:p>
            <a:pPr marL="1570789" lvl="2" indent="-300789">
              <a:buSzPct val="100000"/>
              <a:buAutoNum type="alphaLcPeriod" startAt="3"/>
            </a:pPr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itle 1"/>
          <p:cNvSpPr txBox="1">
            <a:spLocks noGrp="1"/>
          </p:cNvSpPr>
          <p:nvPr>
            <p:ph type="title"/>
          </p:nvPr>
        </p:nvSpPr>
        <p:spPr>
          <a:xfrm>
            <a:off x="930758" y="-19320"/>
            <a:ext cx="8229601" cy="1143001"/>
          </a:xfrm>
          <a:prstGeom prst="rect">
            <a:avLst/>
          </a:prstGeom>
        </p:spPr>
        <p:txBody>
          <a:bodyPr/>
          <a:lstStyle>
            <a:lvl1pPr defTabSz="713231">
              <a:defRPr sz="3432"/>
            </a:lvl1pPr>
          </a:lstStyle>
          <a:p>
            <a:r>
              <a:rPr lang="en-US" dirty="0" err="1"/>
              <a:t>KnowYourCountry</a:t>
            </a:r>
            <a:endParaRPr dirty="0"/>
          </a:p>
        </p:txBody>
      </p:sp>
      <p:sp>
        <p:nvSpPr>
          <p:cNvPr id="142" name="Factors that influence country risk scores…"/>
          <p:cNvSpPr txBox="1"/>
          <p:nvPr/>
        </p:nvSpPr>
        <p:spPr>
          <a:xfrm>
            <a:off x="1405517" y="1567779"/>
            <a:ext cx="5063957" cy="7294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70000" lvl="2">
              <a:buSzPct val="100000"/>
            </a:pPr>
            <a:endParaRPr dirty="0"/>
          </a:p>
          <a:p>
            <a:r>
              <a:rPr lang="en-US" dirty="0"/>
              <a:t>Sanctions:  No</a:t>
            </a:r>
            <a:endParaRPr dirty="0"/>
          </a:p>
          <a:p>
            <a:endParaRPr lang="en-US" dirty="0"/>
          </a:p>
          <a:p>
            <a:r>
              <a:rPr lang="en-US" dirty="0"/>
              <a:t>FATF AML Deficiency List: No</a:t>
            </a:r>
          </a:p>
          <a:p>
            <a:endParaRPr lang="en-US" dirty="0"/>
          </a:p>
          <a:p>
            <a:r>
              <a:rPr lang="en-US" dirty="0"/>
              <a:t>Higher Risk: Non-Compliance with FATF 40+9 Recommendations; Corruption Index; World Governance Indicators</a:t>
            </a:r>
          </a:p>
          <a:p>
            <a:endParaRPr lang="en-US" dirty="0"/>
          </a:p>
          <a:p>
            <a:r>
              <a:rPr lang="en-US" dirty="0"/>
              <a:t>Medium Risk: Weakness in Government Legislation to combat Money Laundering; US Department of State Money Laundering Assessment – Country of Concern</a:t>
            </a:r>
          </a:p>
          <a:p>
            <a:endParaRPr lang="en-US" dirty="0"/>
          </a:p>
          <a:p>
            <a:r>
              <a:rPr lang="en-US" dirty="0"/>
              <a:t>EU high-risk country: No</a:t>
            </a:r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2502377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Macintosh PowerPoint</Application>
  <PresentationFormat>On-screen Show (4:3)</PresentationFormat>
  <Paragraphs>52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Corbel</vt:lpstr>
      <vt:lpstr>Ebrima</vt:lpstr>
      <vt:lpstr>Verdana</vt:lpstr>
      <vt:lpstr>Office Theme</vt:lpstr>
      <vt:lpstr>FATF Mutal Evaluation Presentation </vt:lpstr>
      <vt:lpstr>Impact of FATF Mutual Evaluation </vt:lpstr>
      <vt:lpstr>KnowYourCountry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FATF Mutal Evaluation Presentation </dc:title>
  <cp:lastModifiedBy>Patricia OConnor</cp:lastModifiedBy>
  <cp:revision>1</cp:revision>
  <dcterms:modified xsi:type="dcterms:W3CDTF">2021-11-11T18:20:39Z</dcterms:modified>
</cp:coreProperties>
</file>