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8" r:id="rId5"/>
    <p:sldId id="275" r:id="rId6"/>
    <p:sldId id="276" r:id="rId7"/>
    <p:sldId id="277" r:id="rId8"/>
    <p:sldId id="289" r:id="rId9"/>
    <p:sldId id="279" r:id="rId10"/>
    <p:sldId id="290" r:id="rId11"/>
    <p:sldId id="291" r:id="rId12"/>
    <p:sldId id="283" r:id="rId13"/>
    <p:sldId id="280" r:id="rId14"/>
    <p:sldId id="284" r:id="rId15"/>
    <p:sldId id="288" r:id="rId16"/>
    <p:sldId id="27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E67"/>
    <a:srgbClr val="B9A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5"/>
    <p:restoredTop sz="95940"/>
  </p:normalViewPr>
  <p:slideViewPr>
    <p:cSldViewPr snapToGrid="0" snapToObjects="1">
      <p:cViewPr varScale="1">
        <p:scale>
          <a:sx n="69" d="100"/>
          <a:sy n="69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songue\Documents\Balan&#231;o%20Preliminar%20das%20Ac&#231;&#245;es%20de%20Educa&#231;&#227;o%20e%20Inclus&#227;o%20Financeira%20at&#233;%20Setembro%20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Acções de Educação Financeira (Palestras, Webinars, Workshops, Conferências, Seminários, Formação de Multiplicadores) </a:t>
            </a:r>
          </a:p>
          <a:p>
            <a:pPr algn="ctr" rtl="0">
              <a:defRPr/>
            </a:pPr>
            <a:r>
              <a:rPr lang="pt-BR" dirty="0"/>
              <a:t>Jan a Out 2021</a:t>
            </a:r>
          </a:p>
        </c:rich>
      </c:tx>
      <c:layout>
        <c:manualLayout>
          <c:xMode val="edge"/>
          <c:yMode val="edge"/>
          <c:x val="0.14524976639051154"/>
          <c:y val="2.798563991442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AO"/>
        </a:p>
      </c:txPr>
    </c:title>
    <c:autoTitleDeleted val="0"/>
    <c:plotArea>
      <c:layout>
        <c:manualLayout>
          <c:layoutTarget val="inner"/>
          <c:xMode val="edge"/>
          <c:yMode val="edge"/>
          <c:x val="2.4309307663261275E-2"/>
          <c:y val="0.26563036552110403"/>
          <c:w val="0.95138138467347744"/>
          <c:h val="0.44826494541514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'0. Balanço IIIº Trimestre 2021'!$AP$69</c:f>
              <c:strCache>
                <c:ptCount val="1"/>
                <c:pt idx="0">
                  <c:v>Nº de Acções de Educação Financeira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'0. Balanço IIIº Trimestre 2021'!$AO$70:$AO$72</c:f>
              <c:strCache>
                <c:ptCount val="3"/>
                <c:pt idx="0">
                  <c:v>No âmbito do Plano de Educação e Inclusão Financeira </c:v>
                </c:pt>
                <c:pt idx="1">
                  <c:v>Protocolo com o MASFAMU</c:v>
                </c:pt>
                <c:pt idx="2">
                  <c:v>Protocolo com o MINJUD</c:v>
                </c:pt>
              </c:strCache>
            </c:strRef>
          </c:cat>
          <c:val>
            <c:numRef>
              <c:f>'0. Balanço IIIº Trimestre 2021'!$AP$70:$AP$72</c:f>
              <c:numCache>
                <c:formatCode>General</c:formatCode>
                <c:ptCount val="3"/>
                <c:pt idx="0">
                  <c:v>191</c:v>
                </c:pt>
                <c:pt idx="1">
                  <c:v>82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9-4ED8-870B-8A05D9402419}"/>
            </c:ext>
          </c:extLst>
        </c:ser>
        <c:ser>
          <c:idx val="1"/>
          <c:order val="1"/>
          <c:tx>
            <c:strRef>
              <c:f>'0. Balanço IIIº Trimestre 2021'!$AQ$69</c:f>
              <c:strCache>
                <c:ptCount val="1"/>
                <c:pt idx="0">
                  <c:v>Participantes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'0. Balanço IIIº Trimestre 2021'!$AO$70:$AO$72</c:f>
              <c:strCache>
                <c:ptCount val="3"/>
                <c:pt idx="0">
                  <c:v>No âmbito do Plano de Educação e Inclusão Financeira </c:v>
                </c:pt>
                <c:pt idx="1">
                  <c:v>Protocolo com o MASFAMU</c:v>
                </c:pt>
                <c:pt idx="2">
                  <c:v>Protocolo com o MINJUD</c:v>
                </c:pt>
              </c:strCache>
            </c:strRef>
          </c:cat>
          <c:val>
            <c:numRef>
              <c:f>'0. Balanço IIIº Trimestre 2021'!$AQ$70:$AQ$72</c:f>
              <c:numCache>
                <c:formatCode>#,##0</c:formatCode>
                <c:ptCount val="3"/>
                <c:pt idx="0">
                  <c:v>8245</c:v>
                </c:pt>
                <c:pt idx="1">
                  <c:v>1876</c:v>
                </c:pt>
                <c:pt idx="2">
                  <c:v>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9-4ED8-870B-8A05D9402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614815"/>
        <c:axId val="104479439"/>
      </c:barChart>
      <c:catAx>
        <c:axId val="40561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AO"/>
          </a:p>
        </c:txPr>
        <c:crossAx val="104479439"/>
        <c:crosses val="autoZero"/>
        <c:auto val="1"/>
        <c:lblAlgn val="ctr"/>
        <c:lblOffset val="100"/>
        <c:noMultiLvlLbl val="0"/>
      </c:catAx>
      <c:valAx>
        <c:axId val="104479439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61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A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t-A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Campanhas de Sensibilização vs Resultados</a:t>
            </a:r>
            <a:r>
              <a:rPr lang="pt-BR" sz="1400" baseline="0"/>
              <a:t> </a:t>
            </a:r>
          </a:p>
          <a:p>
            <a:pPr>
              <a:defRPr/>
            </a:pPr>
            <a:r>
              <a:rPr lang="pt-BR" sz="1400" baseline="0"/>
              <a:t>(Jan á Out. 2021)</a:t>
            </a:r>
            <a:endParaRPr lang="pt-B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AO"/>
        </a:p>
      </c:txPr>
    </c:title>
    <c:autoTitleDeleted val="0"/>
    <c:plotArea>
      <c:layout>
        <c:manualLayout>
          <c:layoutTarget val="inner"/>
          <c:xMode val="edge"/>
          <c:yMode val="edge"/>
          <c:x val="1.886145404663923E-2"/>
          <c:y val="0.31514502970365821"/>
          <c:w val="0.9622770919067215"/>
          <c:h val="0.40432838175859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'0. Balanço IIIº Trimestre 2021'!$AO$75</c:f>
              <c:strCache>
                <c:ptCount val="1"/>
                <c:pt idx="0">
                  <c:v>No âmbito do Plano de Educação e Inclusão Financeira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'0. Balanço IIIº Trimestre 2021'!$AP$74:$AR$74</c:f>
              <c:strCache>
                <c:ptCount val="3"/>
                <c:pt idx="0">
                  <c:v>Nº de Campanhas</c:v>
                </c:pt>
                <c:pt idx="1">
                  <c:v>Contas Abertas em Campanhas</c:v>
                </c:pt>
                <c:pt idx="2">
                  <c:v>Cartões Multicaixas</c:v>
                </c:pt>
              </c:strCache>
            </c:strRef>
          </c:cat>
          <c:val>
            <c:numRef>
              <c:f>'0. Balanço IIIº Trimestre 2021'!$AP$75:$AR$75</c:f>
              <c:numCache>
                <c:formatCode>General</c:formatCode>
                <c:ptCount val="3"/>
                <c:pt idx="0">
                  <c:v>76</c:v>
                </c:pt>
                <c:pt idx="1">
                  <c:v>9809</c:v>
                </c:pt>
                <c:pt idx="2">
                  <c:v>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E-43EC-913E-3C1B76494191}"/>
            </c:ext>
          </c:extLst>
        </c:ser>
        <c:ser>
          <c:idx val="1"/>
          <c:order val="1"/>
          <c:tx>
            <c:strRef>
              <c:f>'0. Balanço IIIº Trimestre 2021'!$AO$76</c:f>
              <c:strCache>
                <c:ptCount val="1"/>
                <c:pt idx="0">
                  <c:v>Protocolo C/ MASFAMU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'0. Balanço IIIº Trimestre 2021'!$AP$74:$AR$74</c:f>
              <c:strCache>
                <c:ptCount val="3"/>
                <c:pt idx="0">
                  <c:v>Nº de Campanhas</c:v>
                </c:pt>
                <c:pt idx="1">
                  <c:v>Contas Abertas em Campanhas</c:v>
                </c:pt>
                <c:pt idx="2">
                  <c:v>Cartões Multicaixas</c:v>
                </c:pt>
              </c:strCache>
            </c:strRef>
          </c:cat>
          <c:val>
            <c:numRef>
              <c:f>'0. Balanço IIIº Trimestre 2021'!$AP$76:$AR$76</c:f>
              <c:numCache>
                <c:formatCode>General</c:formatCode>
                <c:ptCount val="3"/>
                <c:pt idx="0">
                  <c:v>7</c:v>
                </c:pt>
                <c:pt idx="1">
                  <c:v>807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E-43EC-913E-3C1B76494191}"/>
            </c:ext>
          </c:extLst>
        </c:ser>
        <c:ser>
          <c:idx val="2"/>
          <c:order val="2"/>
          <c:tx>
            <c:strRef>
              <c:f>'0. Balanço IIIº Trimestre 2021'!$AO$77</c:f>
              <c:strCache>
                <c:ptCount val="1"/>
                <c:pt idx="0">
                  <c:v>Protocolo c/ MINJUD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'0. Balanço IIIº Trimestre 2021'!$AP$74:$AR$74</c:f>
              <c:strCache>
                <c:ptCount val="3"/>
                <c:pt idx="0">
                  <c:v>Nº de Campanhas</c:v>
                </c:pt>
                <c:pt idx="1">
                  <c:v>Contas Abertas em Campanhas</c:v>
                </c:pt>
                <c:pt idx="2">
                  <c:v>Cartões Multicaixas</c:v>
                </c:pt>
              </c:strCache>
            </c:strRef>
          </c:cat>
          <c:val>
            <c:numRef>
              <c:f>'0. Balanço IIIº Trimestre 2021'!$AP$77:$AR$77</c:f>
              <c:numCache>
                <c:formatCode>General</c:formatCode>
                <c:ptCount val="3"/>
                <c:pt idx="0">
                  <c:v>14</c:v>
                </c:pt>
                <c:pt idx="1">
                  <c:v>2447</c:v>
                </c:pt>
                <c:pt idx="2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5E-43EC-913E-3C1B76494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908495"/>
        <c:axId val="111518303"/>
      </c:barChart>
      <c:catAx>
        <c:axId val="52890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AO"/>
          </a:p>
        </c:txPr>
        <c:crossAx val="111518303"/>
        <c:crosses val="autoZero"/>
        <c:auto val="1"/>
        <c:lblAlgn val="ctr"/>
        <c:lblOffset val="100"/>
        <c:noMultiLvlLbl val="0"/>
      </c:catAx>
      <c:valAx>
        <c:axId val="111518303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90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747494281762927E-2"/>
          <c:y val="0.85580687136634426"/>
          <c:w val="0.96926415313141212"/>
          <c:h val="0.11448846780864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A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A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9F4E0-9819-7148-9E18-B31E63557347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FD931-DB37-1341-AE01-145F9DFD21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38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7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2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36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90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8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FD931-DB37-1341-AE01-145F9DFD21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2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FD931-DB37-1341-AE01-145F9DFD21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FD931-DB37-1341-AE01-145F9DFD21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3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03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D931-DB37-1341-AE01-145F9DFD21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38C00-AE49-DE4E-9B02-5BB1E8247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E4FE83-C6B2-884E-83C0-9764B7D20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29E26E-5981-CE41-A8C0-5DBF6442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4C1DA7-9F9F-3D46-94BF-0C64F66F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6A79E8-4BAD-F14A-BD5B-33EC70E7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FA917-9335-E64D-8034-D2D17E80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F7FB1D0-3291-494F-B7EC-F65109C52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EF81CC-FFDF-334C-95A5-F331AD4A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A6B758A-16AA-AF4A-ACDA-8326719B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512DB5-4433-704C-835F-705AC034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1E38FA-F7C0-824F-8325-F0C0FC416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B106906-44D6-8E4E-8D0C-079FACE41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5F6BE1-D357-CB46-A5B5-86780B4A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F8533E6-2596-6C44-AEF9-CE1A76DF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AAB4E1-A132-304A-A509-AC4FA645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0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893C7-5226-F545-BD84-6C0F7223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4565FDF-2AAD-C947-B674-A70687A7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CF86F2-ABF4-BD4C-97D4-AAEB29F2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3F7F57-598B-544D-9500-D4651C13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352B822-E37F-F745-B824-8B9EC732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4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7F63B-8AA3-7740-8707-E9D59B26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B73C6CC-5048-9946-887C-2DD17913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122460-9FCB-B744-B2DE-07B139C7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C37B12-122D-984C-8216-6AC3881F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8AE0999-8DA9-C84B-AE60-3FC664CF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4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D2367-F007-E04D-9307-461C8F3E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C50586-F126-CB49-B19B-291678BEF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3BAFBE6-88DE-5E46-BEC9-F63391D18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4677B47-0546-8143-8C79-7FDD1BAD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A974F01-B56B-CA44-8C85-4B54FA17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E833B8A-645A-9241-B58D-E427CB86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5B559-DCF0-8A4A-9870-00617072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686E29-6774-604C-8B79-4923F391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0FE7539-9B89-3E4A-9DA7-F4570BA09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B38CC99-2F00-F24B-82AF-E3EFB2849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C71C689-CAD1-C24D-B980-998499D17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5557B78-D39B-FB44-BA8D-6992DB80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AE83E86-B9E6-6244-85AB-6D7AD01D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286D25F-D774-1349-89BD-DF17A229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25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895B1-0515-AA49-9D0A-730B54AF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0F1733E-7B71-4D43-BC32-0E47AB44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8DAD592-F09F-0A4C-8D51-20BD8319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4720A5F-4B77-2E41-AB53-A2905B7A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7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63519DB-4EB0-F24F-8DC3-A4F15A4F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69F73D4-821B-DF40-B59F-0EAF4475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87F4C5F-D273-0045-8482-0780C013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999F1-0C3A-A24A-9CDF-F96AC96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916C70-842D-D547-9EC3-D0BE192D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684730-45DC-E04D-948B-755078C99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A0D39C6-7515-4249-94CD-D126F9BB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13B054-D173-F844-9A09-1ADB5CB2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745ACCA-1234-C84A-B495-791234DD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77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B65E5-A252-9A4A-9BD4-B3384CD2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D06D72D-10E4-0141-A81C-973ECD3F1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22399E5-84F9-4449-8596-094C4B924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1140B8F-A9F3-B144-9FAE-5D2294B6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CD936F7-2A19-A34F-8E82-D0F61764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6A215FB-C9C2-4647-8B09-F8253726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71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FCB4B8A-269F-784B-B182-FC8DE8FE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4B9E099-2021-ED4F-AEF7-895CF5FC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C26DE7C-197A-8A40-8E37-01EC87C24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B37E-12BB-5C4E-8EF1-A1174B49D5A1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D0353B-46BD-994D-BA4B-6F2BB8744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042C300-E6AF-094C-9C78-E5A195AA6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7624-B800-1C4B-863B-6CFF10AC9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8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em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D75ED3-091B-3640-9B64-D93E7F02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79" y="927100"/>
            <a:ext cx="1983241" cy="1346200"/>
          </a:xfrm>
          <a:prstGeom prst="rect">
            <a:avLst/>
          </a:prstGeom>
        </p:spPr>
      </p:pic>
      <p:grpSp>
        <p:nvGrpSpPr>
          <p:cNvPr id="5" name="Group 18">
            <a:extLst>
              <a:ext uri="{FF2B5EF4-FFF2-40B4-BE49-F238E27FC236}">
                <a16:creationId xmlns:a16="http://schemas.microsoft.com/office/drawing/2014/main" id="{39EF01A2-641A-4FA4-A80E-2014D9AAD8A3}"/>
              </a:ext>
            </a:extLst>
          </p:cNvPr>
          <p:cNvGrpSpPr/>
          <p:nvPr/>
        </p:nvGrpSpPr>
        <p:grpSpPr>
          <a:xfrm>
            <a:off x="887830" y="2929402"/>
            <a:ext cx="10416337" cy="2387665"/>
            <a:chOff x="319396" y="2898448"/>
            <a:chExt cx="11540507" cy="2402215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0AB4E8F8-8AB8-41CF-AC0B-B1CAFBE835A3}"/>
                </a:ext>
              </a:extLst>
            </p:cNvPr>
            <p:cNvSpPr/>
            <p:nvPr/>
          </p:nvSpPr>
          <p:spPr>
            <a:xfrm>
              <a:off x="319396" y="2898448"/>
              <a:ext cx="11540507" cy="10611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spcAft>
                  <a:spcPts val="300"/>
                </a:spcAft>
              </a:pPr>
              <a:r>
                <a:rPr lang="pt-PT" sz="24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DESAFIOS PARA UMA MAIOR INCLUSÃO FINANCEIRA E INCENTIVO À POUPANÇA</a:t>
              </a:r>
              <a:endParaRPr lang="pt-P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Aft>
                  <a:spcPts val="300"/>
                </a:spcAft>
              </a:pPr>
              <a:endParaRPr lang="pt-PT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300"/>
                </a:spcAft>
              </a:pPr>
              <a:endParaRPr lang="pt-PT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2000"/>
                </a:lnSpc>
                <a:spcAft>
                  <a:spcPts val="1001"/>
                </a:spcAft>
              </a:pPr>
              <a:r>
                <a:rPr lang="pt-PT" sz="140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Banco Nacional de Angola</a:t>
              </a:r>
            </a:p>
            <a:p>
              <a:pPr>
                <a:lnSpc>
                  <a:spcPts val="2000"/>
                </a:lnSpc>
                <a:spcAft>
                  <a:spcPts val="1001"/>
                </a:spcAft>
              </a:pPr>
              <a:r>
                <a:rPr lang="pt-PT" sz="140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Novembro de 2021</a:t>
              </a:r>
            </a:p>
            <a:p>
              <a:pPr>
                <a:lnSpc>
                  <a:spcPts val="2000"/>
                </a:lnSpc>
                <a:spcAft>
                  <a:spcPts val="3001"/>
                </a:spcAft>
              </a:pPr>
              <a:endParaRPr lang="pt-PT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2000"/>
                </a:lnSpc>
                <a:spcAft>
                  <a:spcPts val="3001"/>
                </a:spcAft>
              </a:pPr>
              <a:endParaRPr lang="pt-PT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Straight Connector 20">
              <a:extLst>
                <a:ext uri="{FF2B5EF4-FFF2-40B4-BE49-F238E27FC236}">
                  <a16:creationId xmlns:a16="http://schemas.microsoft.com/office/drawing/2014/main" id="{B0FDE0B1-A929-4248-B401-44762D463813}"/>
                </a:ext>
              </a:extLst>
            </p:cNvPr>
            <p:cNvCxnSpPr/>
            <p:nvPr/>
          </p:nvCxnSpPr>
          <p:spPr>
            <a:xfrm flipV="1">
              <a:off x="338535" y="5300663"/>
              <a:ext cx="720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6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459F8FB-58AB-4D45-9CE1-1FD7E556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4" y="1470145"/>
            <a:ext cx="11913151" cy="46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747C9B-5B51-4A28-8166-EAB90C297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4" y="1925500"/>
            <a:ext cx="11913151" cy="30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8C5A4B1-D889-4F78-BCB9-AD0392A54829}"/>
              </a:ext>
            </a:extLst>
          </p:cNvPr>
          <p:cNvSpPr/>
          <p:nvPr/>
        </p:nvSpPr>
        <p:spPr>
          <a:xfrm>
            <a:off x="690130" y="1876808"/>
            <a:ext cx="109472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Elaboração da Estratégia Nacional de Inclusão Financeira (ENIF);</a:t>
            </a:r>
          </a:p>
          <a:p>
            <a:pPr marL="354013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Promoção da Actividade de Microfinanças;</a:t>
            </a:r>
          </a:p>
          <a:p>
            <a:pPr marL="354013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Criação de mecanismos que permitam a descentralização da oferta de produtos e serviços financeiros;</a:t>
            </a:r>
          </a:p>
          <a:p>
            <a:pPr marL="354013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de Programas ou projectos de Educação e Inclusão Financeira, com foco para as mulheres e jovens;</a:t>
            </a:r>
          </a:p>
          <a:p>
            <a:pPr marL="354013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Implementação do Portal de Educação Financeira;</a:t>
            </a:r>
          </a:p>
          <a:p>
            <a:pPr marL="354013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Edições de séries anuais do “Caderno de Educação Financeira”, visando objectivos de educação social massiva;</a:t>
            </a:r>
          </a:p>
          <a:p>
            <a:pPr marL="354013" lvl="0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AO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</a:t>
            </a:r>
            <a:r>
              <a:rPr lang="pt-P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oção</a:t>
            </a: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  <a:r>
              <a:rPr lang="pt-AO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campanhas de </a:t>
            </a: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AO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ensibilização </a:t>
            </a: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abertura de contas bancárias e programas de</a:t>
            </a:r>
            <a:r>
              <a:rPr lang="pt-AO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Educação Financeira </a:t>
            </a: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população em geral</a:t>
            </a:r>
            <a:r>
              <a:rPr lang="pt-AO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4013" lvl="0" indent="-228600" algn="just">
              <a:lnSpc>
                <a:spcPct val="150000"/>
              </a:lnSpc>
              <a:buFont typeface="+mj-lt"/>
              <a:buAutoNum type="alphaLcParenR"/>
            </a:pPr>
            <a:r>
              <a:rPr lang="pt-P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de programas que visam estimular hábitos de poupança e investimento em benefício do crescimento socioeconómico;</a:t>
            </a:r>
          </a:p>
          <a:p>
            <a:pPr marL="125413" algn="just"/>
            <a:endParaRPr lang="pt-PT" sz="16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F06595-054F-4DC4-BB70-FC4C2749CE15}"/>
              </a:ext>
            </a:extLst>
          </p:cNvPr>
          <p:cNvSpPr/>
          <p:nvPr/>
        </p:nvSpPr>
        <p:spPr>
          <a:xfrm>
            <a:off x="282695" y="1184417"/>
            <a:ext cx="651603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257172" eaLnBrk="0" fontAlgn="base" hangingPunct="0">
              <a:spcBef>
                <a:spcPts val="558"/>
              </a:spcBef>
              <a:spcAft>
                <a:spcPts val="558"/>
              </a:spcAft>
              <a:defRPr/>
            </a:pPr>
            <a:r>
              <a:rPr lang="pt-PT" sz="1600" b="1" cap="all" dirty="0">
                <a:solidFill>
                  <a:srgbClr val="B9A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NOTAS FINAIS</a:t>
            </a:r>
          </a:p>
        </p:txBody>
      </p:sp>
    </p:spTree>
    <p:extLst>
      <p:ext uri="{BB962C8B-B14F-4D97-AF65-F5344CB8AC3E}">
        <p14:creationId xmlns:p14="http://schemas.microsoft.com/office/powerpoint/2010/main" val="24342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AB9082C-12FF-8C4C-B476-FF22CA491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4880"/>
            <a:ext cx="12192000" cy="553387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D75ED3-091B-3640-9B64-D93E7F02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79" y="1526498"/>
            <a:ext cx="1983241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pic>
        <p:nvPicPr>
          <p:cNvPr id="4" name="Picture 2" descr="C:\Users\sara.carvalho\Desktop\EY\03.Clients\Ellis\DSC\5.Templates\Imagens BNA\Baía_BNA 192.jpg">
            <a:extLst>
              <a:ext uri="{FF2B5EF4-FFF2-40B4-BE49-F238E27FC236}">
                <a16:creationId xmlns:a16="http://schemas.microsoft.com/office/drawing/2014/main" id="{5D2AF5EE-7AE3-42FA-885E-8E3204B9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2" b="5427"/>
          <a:stretch/>
        </p:blipFill>
        <p:spPr bwMode="auto">
          <a:xfrm>
            <a:off x="2" y="1916114"/>
            <a:ext cx="12196597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2">
            <a:extLst>
              <a:ext uri="{FF2B5EF4-FFF2-40B4-BE49-F238E27FC236}">
                <a16:creationId xmlns:a16="http://schemas.microsoft.com/office/drawing/2014/main" id="{8F42A872-B930-406B-8E98-864E91BB39DD}"/>
              </a:ext>
            </a:extLst>
          </p:cNvPr>
          <p:cNvSpPr/>
          <p:nvPr/>
        </p:nvSpPr>
        <p:spPr>
          <a:xfrm flipH="1">
            <a:off x="0" y="1916114"/>
            <a:ext cx="12191998" cy="450056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67537">
              <a:defRPr/>
            </a:pPr>
            <a:endParaRPr lang="pt-PT" sz="1799" kern="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9E98D48-53DE-4A68-8A0A-4DCAFB7C8CA9}"/>
              </a:ext>
            </a:extLst>
          </p:cNvPr>
          <p:cNvSpPr txBox="1">
            <a:spLocks/>
          </p:cNvSpPr>
          <p:nvPr/>
        </p:nvSpPr>
        <p:spPr>
          <a:xfrm>
            <a:off x="318508" y="1194703"/>
            <a:ext cx="11520000" cy="6046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23">
              <a:spcAft>
                <a:spcPts val="400"/>
              </a:spcAft>
              <a:defRPr/>
            </a:pPr>
            <a:r>
              <a:rPr lang="pt-PT" sz="2800" b="1" cap="all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 </a:t>
            </a:r>
            <a:endParaRPr lang="pt-PT" cap="all" dirty="0">
              <a:solidFill>
                <a:srgbClr val="B498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335AD49-C222-44F2-AF78-59E1694FAD30}"/>
              </a:ext>
            </a:extLst>
          </p:cNvPr>
          <p:cNvSpPr txBox="1">
            <a:spLocks/>
          </p:cNvSpPr>
          <p:nvPr/>
        </p:nvSpPr>
        <p:spPr>
          <a:xfrm>
            <a:off x="374203" y="1486811"/>
            <a:ext cx="11499289" cy="9864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729" indent="-342729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579" indent="-285607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429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400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371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508">
              <a:lnSpc>
                <a:spcPts val="2099"/>
              </a:lnSpc>
              <a:spcBef>
                <a:spcPts val="0"/>
              </a:spcBef>
              <a:spcAft>
                <a:spcPts val="601"/>
              </a:spcAft>
              <a:buNone/>
              <a:defRPr/>
            </a:pPr>
            <a:endParaRPr lang="pt-PT" sz="1401" b="1" cap="all" dirty="0">
              <a:solidFill>
                <a:srgbClr val="B4985A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E815FA07-FEF0-47A1-8D57-EC4C1DCCC96A}"/>
              </a:ext>
            </a:extLst>
          </p:cNvPr>
          <p:cNvSpPr/>
          <p:nvPr/>
        </p:nvSpPr>
        <p:spPr bwMode="auto">
          <a:xfrm>
            <a:off x="111789" y="2663367"/>
            <a:ext cx="11968420" cy="3006056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23">
              <a:spcAft>
                <a:spcPts val="400"/>
              </a:spcAft>
              <a:defRPr/>
            </a:pPr>
            <a:endParaRPr lang="pt-PT" sz="1600" b="1" cap="all" dirty="0">
              <a:solidFill>
                <a:srgbClr val="B498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9138" indent="-342900" defTabSz="914423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pt-PT" sz="1600" b="1" cap="all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Contextualização</a:t>
            </a:r>
          </a:p>
          <a:p>
            <a:pPr marL="719138" indent="-342900" defTabSz="914423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pt-PT" sz="1600" b="1" cap="all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inclusão financeira</a:t>
            </a:r>
          </a:p>
          <a:p>
            <a:pPr marL="719138" indent="-342900" defTabSz="914423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pt-PT" sz="1600" b="1" cap="all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INCENTIVO A POUPANÇA</a:t>
            </a:r>
          </a:p>
          <a:p>
            <a:pPr marL="719138" indent="-342900" defTabSz="914423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pt-PT" sz="1600" b="1" cap="all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Acções em Curso (oportunidades e desafios)</a:t>
            </a:r>
          </a:p>
          <a:p>
            <a:pPr marL="719138" indent="-342900" defTabSz="914423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pt-PT" sz="1600" b="1" cap="all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Notas Finais</a:t>
            </a:r>
          </a:p>
          <a:p>
            <a:pPr marL="719138" indent="-342900" defTabSz="914423">
              <a:lnSpc>
                <a:spcPct val="150000"/>
              </a:lnSpc>
              <a:spcAft>
                <a:spcPts val="400"/>
              </a:spcAft>
              <a:defRPr/>
            </a:pPr>
            <a:endParaRPr lang="pt-PT" sz="1600" b="1" cap="all" dirty="0">
              <a:solidFill>
                <a:srgbClr val="B498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23">
              <a:spcAft>
                <a:spcPts val="400"/>
              </a:spcAft>
              <a:defRPr/>
            </a:pPr>
            <a:endParaRPr lang="pt-PT" sz="1200" cap="all" dirty="0">
              <a:solidFill>
                <a:srgbClr val="B498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77893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191B15A-7359-4DFB-80A4-66F19A850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75007"/>
              </p:ext>
            </p:extLst>
          </p:nvPr>
        </p:nvGraphicFramePr>
        <p:xfrm>
          <a:off x="423803" y="3429000"/>
          <a:ext cx="11488821" cy="3391795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5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1" i="0" u="none" strike="noStrike" kern="1200" cap="small" spc="0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Definição e Dimensões da inclusão financeira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pt-PT" altLang="ja-JP" sz="16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pt-PT" altLang="ja-JP" sz="16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PT" sz="1400" b="1" kern="1200" dirty="0">
                        <a:solidFill>
                          <a:srgbClr val="B4985A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PT" sz="1400" b="1" kern="1200" dirty="0">
                          <a:solidFill>
                            <a:srgbClr val="B498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Inclusão Financeira: 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 o processo de promoção do </a:t>
                      </a:r>
                      <a:r>
                        <a:rPr lang="pt-PT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acesso adequado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atempado e a </a:t>
                      </a:r>
                      <a:r>
                        <a:rPr lang="pt-PT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custos reduzidos 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um conjunto de produtos e serviços financeiros regulados, bem como da sua </a:t>
                      </a:r>
                      <a:r>
                        <a:rPr lang="pt-PT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utilização pelos diversos segmentos da população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suportado por </a:t>
                      </a:r>
                      <a:r>
                        <a:rPr lang="pt-PT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medidas inovadoras 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adaptadas para a sensibilização e formação financeira da população.</a:t>
                      </a:r>
                      <a:endParaRPr lang="pt-PT" sz="14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9">
            <a:extLst>
              <a:ext uri="{FF2B5EF4-FFF2-40B4-BE49-F238E27FC236}">
                <a16:creationId xmlns:a16="http://schemas.microsoft.com/office/drawing/2014/main" id="{291236D6-33A0-43FB-AAF2-9C4528ABC381}"/>
              </a:ext>
            </a:extLst>
          </p:cNvPr>
          <p:cNvGrpSpPr/>
          <p:nvPr/>
        </p:nvGrpSpPr>
        <p:grpSpPr>
          <a:xfrm>
            <a:off x="804102" y="4820750"/>
            <a:ext cx="3162261" cy="722317"/>
            <a:chOff x="335120" y="3534153"/>
            <a:chExt cx="3564000" cy="814629"/>
          </a:xfrm>
        </p:grpSpPr>
        <p:sp>
          <p:nvSpPr>
            <p:cNvPr id="8" name="TextBox 99">
              <a:extLst>
                <a:ext uri="{FF2B5EF4-FFF2-40B4-BE49-F238E27FC236}">
                  <a16:creationId xmlns:a16="http://schemas.microsoft.com/office/drawing/2014/main" id="{84DC4D5D-D596-472B-A492-5EE8B86B9AA1}"/>
                </a:ext>
              </a:extLst>
            </p:cNvPr>
            <p:cNvSpPr txBox="1"/>
            <p:nvPr/>
          </p:nvSpPr>
          <p:spPr>
            <a:xfrm>
              <a:off x="1167616" y="3534153"/>
              <a:ext cx="1872000" cy="615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503238" indent="-46038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06475" indent="-92075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511300" indent="-139700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2014538" indent="-185738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pt-PT" sz="1600" b="1" dirty="0">
                  <a:solidFill>
                    <a:srgbClr val="B498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ACESSO</a:t>
              </a:r>
              <a:endParaRPr lang="pt-PT" sz="1600" b="1" baseline="30000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C6BCA461-220B-4BC7-BAFF-9DF466337232}"/>
                </a:ext>
              </a:extLst>
            </p:cNvPr>
            <p:cNvSpPr txBox="1">
              <a:spLocks/>
            </p:cNvSpPr>
            <p:nvPr/>
          </p:nvSpPr>
          <p:spPr>
            <a:xfrm>
              <a:off x="335120" y="4024937"/>
              <a:ext cx="3564000" cy="32384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pt-PT" dirty="0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Disponibilidades plena de Produtos e serviços financeiros através das redes físicas (Ex: Agências, </a:t>
              </a:r>
              <a:r>
                <a:rPr lang="pt-PT" dirty="0" err="1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ATMs</a:t>
              </a:r>
              <a:r>
                <a:rPr lang="pt-PT" dirty="0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e de forma remota (Ex: dinheiro móvel).</a:t>
              </a:r>
              <a:endParaRPr lang="pt-PT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9" name="Retângulo 28">
            <a:extLst>
              <a:ext uri="{FF2B5EF4-FFF2-40B4-BE49-F238E27FC236}">
                <a16:creationId xmlns:a16="http://schemas.microsoft.com/office/drawing/2014/main" id="{DB4EAD64-562D-42E0-8326-B2A8BC0CEC34}"/>
              </a:ext>
            </a:extLst>
          </p:cNvPr>
          <p:cNvSpPr/>
          <p:nvPr/>
        </p:nvSpPr>
        <p:spPr>
          <a:xfrm>
            <a:off x="407065" y="1024474"/>
            <a:ext cx="11488821" cy="263373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PDN (PDSF) 2018-2022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sz="140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Inclusão Financeira como um dos Pilares fundamentais do Plano de Desenvolvimento do Sector Financeiro e consequentemente do Plano Estratégico do BNA,  visa: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sz="140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Garantir o acesso aos serviços e produtos financeiros a todos os angolanos; e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sz="140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Promover a Literacia Financeira visando o aumento do conhecimento das populações desfavorecidas sobre o uso dos serviços e produtos financeiros em benefício do seu crescimento e melhoria na sua atitude e comportamento, elementos fundamentais para o alcance da estabilidade económica e financeira,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sz="140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Garantia do Bem-estar das Famílias</a:t>
            </a:r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11D7CCCC-A8F5-49EB-99E0-2595CE3FDD78}"/>
              </a:ext>
            </a:extLst>
          </p:cNvPr>
          <p:cNvGrpSpPr/>
          <p:nvPr/>
        </p:nvGrpSpPr>
        <p:grpSpPr>
          <a:xfrm>
            <a:off x="4765250" y="4777862"/>
            <a:ext cx="3162261" cy="777612"/>
            <a:chOff x="321616" y="3534153"/>
            <a:chExt cx="3564000" cy="876991"/>
          </a:xfrm>
        </p:grpSpPr>
        <p:sp>
          <p:nvSpPr>
            <p:cNvPr id="31" name="TextBox 99">
              <a:extLst>
                <a:ext uri="{FF2B5EF4-FFF2-40B4-BE49-F238E27FC236}">
                  <a16:creationId xmlns:a16="http://schemas.microsoft.com/office/drawing/2014/main" id="{7A0B34C9-1B81-4ED6-B1E1-79279E05AD86}"/>
                </a:ext>
              </a:extLst>
            </p:cNvPr>
            <p:cNvSpPr txBox="1"/>
            <p:nvPr/>
          </p:nvSpPr>
          <p:spPr>
            <a:xfrm>
              <a:off x="1167616" y="3534153"/>
              <a:ext cx="1872000" cy="38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503238" indent="-46038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06475" indent="-92075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511300" indent="-139700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2014538" indent="-185738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pt-PT" sz="1600" b="1" dirty="0">
                  <a:solidFill>
                    <a:srgbClr val="B498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USO</a:t>
              </a:r>
              <a:endParaRPr lang="pt-PT" sz="1600" b="1" baseline="30000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A312C18E-A349-4636-AB9B-6901F5114673}"/>
                </a:ext>
              </a:extLst>
            </p:cNvPr>
            <p:cNvSpPr txBox="1">
              <a:spLocks/>
            </p:cNvSpPr>
            <p:nvPr/>
          </p:nvSpPr>
          <p:spPr>
            <a:xfrm>
              <a:off x="321616" y="4087299"/>
              <a:ext cx="3564000" cy="32384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pt-PT" dirty="0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 Produtos e serviços devem gerar benefícios para os usuários e os operadores económicos, sendo a utilidade fundamental para a inclusão financeira. </a:t>
              </a:r>
            </a:p>
            <a:p>
              <a:pPr algn="just">
                <a:lnSpc>
                  <a:spcPts val="2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endParaRPr lang="pt-PT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Group 9">
            <a:extLst>
              <a:ext uri="{FF2B5EF4-FFF2-40B4-BE49-F238E27FC236}">
                <a16:creationId xmlns:a16="http://schemas.microsoft.com/office/drawing/2014/main" id="{256520DB-C8F8-428E-8D86-4CDA2EA2439C}"/>
              </a:ext>
            </a:extLst>
          </p:cNvPr>
          <p:cNvGrpSpPr/>
          <p:nvPr/>
        </p:nvGrpSpPr>
        <p:grpSpPr>
          <a:xfrm>
            <a:off x="8605936" y="4777864"/>
            <a:ext cx="3162261" cy="722318"/>
            <a:chOff x="335120" y="3534153"/>
            <a:chExt cx="3564000" cy="814630"/>
          </a:xfrm>
        </p:grpSpPr>
        <p:sp>
          <p:nvSpPr>
            <p:cNvPr id="34" name="TextBox 99">
              <a:extLst>
                <a:ext uri="{FF2B5EF4-FFF2-40B4-BE49-F238E27FC236}">
                  <a16:creationId xmlns:a16="http://schemas.microsoft.com/office/drawing/2014/main" id="{1D60541E-CAFC-4E95-8DAB-B9453841E618}"/>
                </a:ext>
              </a:extLst>
            </p:cNvPr>
            <p:cNvSpPr txBox="1"/>
            <p:nvPr/>
          </p:nvSpPr>
          <p:spPr>
            <a:xfrm>
              <a:off x="1167616" y="3534153"/>
              <a:ext cx="1872000" cy="38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503238" indent="-46038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1006475" indent="-92075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511300" indent="-139700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2014538" indent="-185738" algn="l" defTabSz="1006475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pt-PT" sz="1600" b="1" dirty="0">
                  <a:solidFill>
                    <a:srgbClr val="B498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QUALIDADE</a:t>
              </a:r>
              <a:endParaRPr lang="pt-PT" sz="1600" b="1" baseline="30000" dirty="0">
                <a:solidFill>
                  <a:srgbClr val="B4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04961BD6-817E-4638-B4E3-69AC23E7CB81}"/>
                </a:ext>
              </a:extLst>
            </p:cNvPr>
            <p:cNvSpPr txBox="1">
              <a:spLocks/>
            </p:cNvSpPr>
            <p:nvPr/>
          </p:nvSpPr>
          <p:spPr>
            <a:xfrm>
              <a:off x="335120" y="4024937"/>
              <a:ext cx="3564000" cy="32384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pt-PT" dirty="0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 Produtos e serviços devem ser adequados às necessidades dos seus beneficiários, devendo ser disponibilizados de forma clara, transparente e responsável.</a:t>
              </a:r>
            </a:p>
            <a:p>
              <a:pPr algn="just">
                <a:lnSpc>
                  <a:spcPts val="2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endParaRPr lang="pt-PT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just">
                <a:lnSpc>
                  <a:spcPts val="2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endParaRPr lang="pt-PT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377B2AB-CF19-4DBE-B82F-80AA8DF71A33}"/>
              </a:ext>
            </a:extLst>
          </p:cNvPr>
          <p:cNvSpPr/>
          <p:nvPr/>
        </p:nvSpPr>
        <p:spPr>
          <a:xfrm>
            <a:off x="201508" y="5863923"/>
            <a:ext cx="11575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>
              <a:spcAft>
                <a:spcPts val="0"/>
              </a:spcAft>
            </a:pP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Aproximadamen</a:t>
            </a:r>
            <a:r>
              <a:rPr lang="pt-PT" sz="1200" b="1" spc="-1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PT" sz="1200" b="1" spc="-4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49%</a:t>
            </a:r>
            <a:r>
              <a:rPr lang="pt-PT" sz="1200" b="1" spc="-1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adult</a:t>
            </a:r>
            <a:r>
              <a:rPr lang="pt-PT" sz="1200" b="1" spc="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PT" sz="1200" b="1" spc="-4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PT" sz="1200" b="1" spc="-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pt-PT" sz="1200" b="1" spc="-7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pt-PT" sz="1200" b="1" spc="-1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possu</a:t>
            </a:r>
            <a:r>
              <a:rPr lang="pt-PT" sz="1200" b="1" spc="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PT" sz="1200" b="1" spc="-2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t-PT" sz="1200" b="1" spc="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PT" sz="1200" b="1" spc="-1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spc="-1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t-PT" sz="1200" b="1" spc="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  <a:r>
              <a:rPr lang="pt-PT" sz="1200" b="1" spc="-2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pt-PT" sz="1200" b="1" spc="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pt-PT" sz="1200" b="1" spc="-3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institui</a:t>
            </a:r>
            <a:r>
              <a:rPr lang="pt-PT" sz="1200" b="1" spc="-1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ão</a:t>
            </a:r>
            <a:r>
              <a:rPr lang="pt-PT" sz="120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pt-PT" sz="1200" b="1" spc="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</a:t>
            </a:r>
            <a:r>
              <a:rPr lang="pt-PT" sz="1200" b="1" spc="-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PT" sz="1200" b="1" spc="-6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PT" sz="1200" b="1" spc="-1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PT" sz="1200" b="1" i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Finan</a:t>
            </a:r>
            <a:r>
              <a:rPr lang="pt-PT" sz="1200" b="1" i="1" spc="-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PT" sz="1200" b="1" i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ial</a:t>
            </a:r>
            <a:r>
              <a:rPr lang="pt-PT" sz="1200" b="1" i="1" spc="-3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i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PT" sz="1200" b="1" i="1" spc="-10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PT" sz="1200" b="1" i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pabi</a:t>
            </a:r>
            <a:r>
              <a:rPr lang="pt-PT" sz="1200" b="1" i="1" spc="-10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pt-PT" sz="1200" b="1" i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ity</a:t>
            </a:r>
            <a:r>
              <a:rPr lang="pt-PT" sz="1200" b="1" i="1" spc="-25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b="1" i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</a:t>
            </a:r>
            <a:r>
              <a:rPr lang="pt-PT" sz="1200" b="1" i="1" spc="-10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65430">
              <a:spcAft>
                <a:spcPts val="0"/>
              </a:spcAft>
            </a:pPr>
            <a:endParaRPr lang="pt-PT" sz="1200" b="1" dirty="0">
              <a:solidFill>
                <a:schemeClr val="accent4">
                  <a:lumMod val="1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5430"/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Contas Simplificadas , com destaque para o produto </a:t>
            </a:r>
            <a:r>
              <a:rPr lang="pt-PT" sz="12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Bankita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são o meio mais fácil e acessível para ter uma conta bancária;</a:t>
            </a:r>
            <a:b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Note-se que em Março de 2020 registaram-se mais de 1.000.000 (Um Milhão) de contas </a:t>
            </a:r>
            <a:r>
              <a:rPr lang="pt-PT" sz="12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Bankita</a:t>
            </a:r>
            <a:r>
              <a:rPr lang="pt-PT" sz="12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abertas.</a:t>
            </a:r>
            <a:endParaRPr lang="pt-AO" sz="1200" b="1" dirty="0">
              <a:solidFill>
                <a:schemeClr val="accent4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24A1710-C4F4-40F3-BCC8-A130DE209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5" y="1619319"/>
            <a:ext cx="8452908" cy="425114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13E81BE-3019-4A6F-8BDC-0A57052B58E0}"/>
              </a:ext>
            </a:extLst>
          </p:cNvPr>
          <p:cNvSpPr/>
          <p:nvPr/>
        </p:nvSpPr>
        <p:spPr>
          <a:xfrm>
            <a:off x="125877" y="997273"/>
            <a:ext cx="645846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defTabSz="257172" eaLnBrk="0" fontAlgn="base" hangingPunct="0">
              <a:spcBef>
                <a:spcPts val="558"/>
              </a:spcBef>
              <a:spcAft>
                <a:spcPts val="558"/>
              </a:spcAft>
              <a:buFont typeface="Arial" panose="020B0604020202020204" pitchFamily="34" charset="0"/>
              <a:buChar char="•"/>
              <a:defRPr/>
            </a:pPr>
            <a:r>
              <a:rPr lang="pt-PT" sz="1600" b="1" cap="all" dirty="0">
                <a:solidFill>
                  <a:srgbClr val="B9A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Inclusão Financeira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7B056-4AEC-4B8A-AD4C-493AD8A6EE20}"/>
              </a:ext>
            </a:extLst>
          </p:cNvPr>
          <p:cNvSpPr txBox="1"/>
          <p:nvPr/>
        </p:nvSpPr>
        <p:spPr>
          <a:xfrm>
            <a:off x="201508" y="1259927"/>
            <a:ext cx="117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/>
              <a:t>Os indicadores a seguir </a:t>
            </a:r>
            <a:r>
              <a:rPr lang="pt-PT" dirty="0" err="1"/>
              <a:t>reflectem</a:t>
            </a:r>
            <a:r>
              <a:rPr lang="pt-PT" dirty="0"/>
              <a:t> os esforços e compromisso do BNA no âmbito da sua agenda com a Inclusão Financeira</a:t>
            </a:r>
          </a:p>
        </p:txBody>
      </p:sp>
    </p:spTree>
    <p:extLst>
      <p:ext uri="{BB962C8B-B14F-4D97-AF65-F5344CB8AC3E}">
        <p14:creationId xmlns:p14="http://schemas.microsoft.com/office/powerpoint/2010/main" val="40385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71B5895-2921-4DD0-BA37-8C291AA87E6F}"/>
              </a:ext>
            </a:extLst>
          </p:cNvPr>
          <p:cNvSpPr/>
          <p:nvPr/>
        </p:nvSpPr>
        <p:spPr>
          <a:xfrm>
            <a:off x="511104" y="1718753"/>
            <a:ext cx="11370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conta </a:t>
            </a:r>
            <a:r>
              <a:rPr lang="pt-P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Bankita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o  instrumento fundamental e primário no âmbito da agenda do BNA com a Educação e Inclusão Financeira através da facilitação do acesso da população mais desfavorecida ao sistema financeiro, bastando </a:t>
            </a:r>
            <a:r>
              <a:rPr lang="pt-P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Kz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100,00 (Cem kwanzas) e um documento oficial, sem ser necessariamente o Bilhete de Identidade.</a:t>
            </a:r>
          </a:p>
        </p:txBody>
      </p:sp>
      <p:sp>
        <p:nvSpPr>
          <p:cNvPr id="7" name="Rectângulo 1">
            <a:extLst>
              <a:ext uri="{FF2B5EF4-FFF2-40B4-BE49-F238E27FC236}">
                <a16:creationId xmlns:a16="http://schemas.microsoft.com/office/drawing/2014/main" id="{773E39FA-6971-46B4-AB54-388C9D6735D6}"/>
              </a:ext>
            </a:extLst>
          </p:cNvPr>
          <p:cNvSpPr/>
          <p:nvPr/>
        </p:nvSpPr>
        <p:spPr>
          <a:xfrm>
            <a:off x="566764" y="2947915"/>
            <a:ext cx="3054602" cy="384034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marL="127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algn="ctr" defTabSz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922" algn="l"/>
              </a:tabLst>
              <a:defRPr/>
            </a:pPr>
            <a:r>
              <a:rPr lang="pt-PT" altLang="pt-PT" sz="1200" b="1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Parceria com 11 bancos </a:t>
            </a:r>
            <a:r>
              <a:rPr lang="pt-PT" altLang="pt-PT" sz="1200" b="1" kern="0" dirty="0">
                <a:latin typeface="Tahoma" panose="020B0604030504040204" pitchFamily="34" charset="0"/>
                <a:cs typeface="Tahoma" panose="020B0604030504040204" pitchFamily="34" charset="0"/>
              </a:rPr>
              <a:t>Comerciais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de Comércio e Indústria (BCI)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Comercial Angolano (BCA)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de Fomento Angola (BFA)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BIC (BIC)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</a:t>
            </a:r>
            <a:r>
              <a:rPr lang="pt-PT" sz="1200" kern="0" dirty="0" err="1">
                <a:latin typeface="Tahoma" panose="020B0604030504040204" pitchFamily="34" charset="0"/>
                <a:cs typeface="Tahoma" panose="020B0604030504040204" pitchFamily="34" charset="0"/>
              </a:rPr>
              <a:t>Keve</a:t>
            </a: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 (KEVE)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alt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de Poupança e Crédito (BPC)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de Negócios Internacional (BNI)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SOL (BSOL)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</a:t>
            </a:r>
            <a:r>
              <a:rPr lang="pt-PT" sz="1200" kern="0" dirty="0" err="1">
                <a:latin typeface="Tahoma" panose="020B0604030504040204" pitchFamily="34" charset="0"/>
                <a:cs typeface="Tahoma" panose="020B0604030504040204" pitchFamily="34" charset="0"/>
              </a:rPr>
              <a:t>Bai</a:t>
            </a: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kern="0" dirty="0" err="1">
                <a:latin typeface="Tahoma" panose="020B0604030504040204" pitchFamily="34" charset="0"/>
                <a:cs typeface="Tahoma" panose="020B0604030504040204" pitchFamily="34" charset="0"/>
              </a:rPr>
              <a:t>Microfinanças</a:t>
            </a: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 (BMF)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Económico (BE)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Banco </a:t>
            </a:r>
            <a:r>
              <a:rPr lang="pt-PT" sz="1200" kern="0" dirty="0" err="1">
                <a:latin typeface="Tahoma" panose="020B0604030504040204" pitchFamily="34" charset="0"/>
                <a:cs typeface="Tahoma" panose="020B0604030504040204" pitchFamily="34" charset="0"/>
              </a:rPr>
              <a:t>Yetu</a:t>
            </a:r>
            <a:r>
              <a:rPr lang="pt-PT" sz="1200" kern="0" dirty="0">
                <a:latin typeface="Tahoma" panose="020B0604030504040204" pitchFamily="34" charset="0"/>
                <a:cs typeface="Tahoma" panose="020B0604030504040204" pitchFamily="34" charset="0"/>
              </a:rPr>
              <a:t> (YETU)</a:t>
            </a: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endParaRPr lang="pt-PT" sz="1200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36922" algn="l"/>
              </a:tabLst>
              <a:defRPr/>
            </a:pPr>
            <a:endParaRPr lang="pt-PT" sz="1200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25">
            <a:extLst>
              <a:ext uri="{FF2B5EF4-FFF2-40B4-BE49-F238E27FC236}">
                <a16:creationId xmlns:a16="http://schemas.microsoft.com/office/drawing/2014/main" id="{3C563609-C4DD-460D-85CE-146670A15B95}"/>
              </a:ext>
            </a:extLst>
          </p:cNvPr>
          <p:cNvSpPr/>
          <p:nvPr/>
        </p:nvSpPr>
        <p:spPr>
          <a:xfrm>
            <a:off x="566764" y="2494545"/>
            <a:ext cx="2861878" cy="272583"/>
          </a:xfrm>
          <a:prstGeom prst="rect">
            <a:avLst/>
          </a:prstGeom>
          <a:solidFill>
            <a:srgbClr val="EEECE1">
              <a:lumMod val="75000"/>
            </a:srgbClr>
          </a:solidFill>
          <a:ln>
            <a:noFill/>
          </a:ln>
          <a:effectLst/>
        </p:spPr>
        <p:txBody>
          <a:bodyPr lIns="11787" tIns="7859" rIns="11787" bIns="7859" spcCol="1270" anchor="ctr"/>
          <a:lstStyle/>
          <a:p>
            <a:pPr algn="ctr" defTabSz="2750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2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das Contas </a:t>
            </a:r>
            <a:r>
              <a:rPr lang="pt-PT" sz="1200" b="1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Bankita</a:t>
            </a:r>
            <a:endParaRPr lang="pt-PT" sz="12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ângulo 1">
            <a:extLst>
              <a:ext uri="{FF2B5EF4-FFF2-40B4-BE49-F238E27FC236}">
                <a16:creationId xmlns:a16="http://schemas.microsoft.com/office/drawing/2014/main" id="{ABD9CDFF-1E1E-41B3-9E78-C3F526CEDB05}"/>
              </a:ext>
            </a:extLst>
          </p:cNvPr>
          <p:cNvSpPr/>
          <p:nvPr/>
        </p:nvSpPr>
        <p:spPr>
          <a:xfrm>
            <a:off x="3724341" y="2947915"/>
            <a:ext cx="5085704" cy="384034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marL="127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algn="ctr" defTabSz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922" algn="l"/>
              </a:tabLst>
              <a:defRPr/>
            </a:pPr>
            <a:r>
              <a:rPr lang="pt-PT" altLang="pt-PT" sz="1200" b="1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Bankita</a:t>
            </a:r>
            <a:r>
              <a:rPr lang="pt-PT" altLang="pt-PT" sz="1200" b="1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à Ordem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Valor mínimo de abertura – Kz 100,00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Valor Máximo –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Kz</a:t>
            </a: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100.000,00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Sem cobrança de despesas de manutenção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Prevê  a  atribuição  de  cartão  de  débito  sem  quaisquer custos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Sem despesas nos pagamentos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efectuados</a:t>
            </a: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através do uso da rede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Multicaixa</a:t>
            </a:r>
            <a:endParaRPr lang="pt-PT" altLang="pt-PT" sz="1200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Levantamentos de numerário, pagamentos e transferências nos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ATMs</a:t>
            </a: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sem custos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Depósitos  e  levantamentos  nos  balcões  dos  bancos  sem custos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contempla a atribuição de cheques</a:t>
            </a:r>
          </a:p>
          <a:p>
            <a:pPr marL="138113" indent="-128588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36922" algn="l"/>
              </a:tabLst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Disponibilização   de  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extracto</a:t>
            </a: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bancário   nos  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ATMs</a:t>
            </a: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e mensalmente nos balcões sem custos</a:t>
            </a:r>
          </a:p>
          <a:p>
            <a:pPr marL="9525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36922" algn="l"/>
              </a:tabLst>
              <a:defRPr/>
            </a:pPr>
            <a:endParaRPr lang="pt-PT" altLang="pt-PT" sz="1200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ângulo 5">
            <a:extLst>
              <a:ext uri="{FF2B5EF4-FFF2-40B4-BE49-F238E27FC236}">
                <a16:creationId xmlns:a16="http://schemas.microsoft.com/office/drawing/2014/main" id="{B215BB11-5179-4DCE-82AC-1EB91B09C0FC}"/>
              </a:ext>
            </a:extLst>
          </p:cNvPr>
          <p:cNvSpPr/>
          <p:nvPr/>
        </p:nvSpPr>
        <p:spPr>
          <a:xfrm>
            <a:off x="8908920" y="2947915"/>
            <a:ext cx="3054602" cy="3845476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200" b="1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Bankita</a:t>
            </a:r>
            <a:r>
              <a:rPr lang="pt-PT" altLang="pt-PT" sz="1200" b="1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Crescer</a:t>
            </a:r>
          </a:p>
          <a:p>
            <a:pPr marL="9525"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altLang="pt-PT" sz="1200" b="1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Valor mínimo – Kz 1000, 00 </a:t>
            </a: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Valor máximo –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Kz</a:t>
            </a: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250.000,00</a:t>
            </a: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  depósito   pode   ser   mobilizado   sem   notificação prévia, sem qualquer penalização</a:t>
            </a: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prazo mínimo - 30 dias</a:t>
            </a: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  juros  são  calculados  diariamente  e  capitalizados mensalmente</a:t>
            </a: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taxa de juro de lançamento do produto foi de 6%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a.a.</a:t>
            </a:r>
            <a:endParaRPr lang="pt-PT" altLang="pt-PT" sz="1200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Taxa de juro anterior 12,5% </a:t>
            </a:r>
            <a:r>
              <a:rPr lang="pt-PT" altLang="pt-PT" sz="1200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a.a.</a:t>
            </a:r>
            <a:endParaRPr lang="pt-PT" altLang="pt-PT" sz="1200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38113" indent="-128588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PT" altLang="pt-PT" sz="1200" b="1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Taxa de Juro </a:t>
            </a:r>
            <a:r>
              <a:rPr lang="pt-PT" altLang="pt-PT" sz="1200" b="1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actual</a:t>
            </a:r>
            <a:r>
              <a:rPr lang="pt-PT" altLang="pt-PT" sz="1200" b="1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16,5% </a:t>
            </a:r>
            <a:r>
              <a:rPr lang="pt-PT" altLang="pt-PT" sz="1200" b="1" kern="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a.a.</a:t>
            </a:r>
            <a:endParaRPr lang="pt-PT" altLang="pt-PT" sz="1200" b="1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525" algn="just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PT" altLang="pt-PT" sz="200" kern="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8AC88FA-87F6-4D4F-A2C5-E9EC6D12BC5B}"/>
              </a:ext>
            </a:extLst>
          </p:cNvPr>
          <p:cNvSpPr/>
          <p:nvPr/>
        </p:nvSpPr>
        <p:spPr>
          <a:xfrm>
            <a:off x="566764" y="1031459"/>
            <a:ext cx="700685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257172" eaLnBrk="0" fontAlgn="base" hangingPunct="0">
              <a:spcBef>
                <a:spcPts val="558"/>
              </a:spcBef>
              <a:spcAft>
                <a:spcPts val="558"/>
              </a:spcAft>
              <a:defRPr/>
            </a:pPr>
            <a:r>
              <a:rPr lang="pt-PT" sz="1600" b="1" cap="all" dirty="0">
                <a:solidFill>
                  <a:srgbClr val="B9A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REGIME DE  contas simplificadas, Incluindo a BANKITA</a:t>
            </a:r>
          </a:p>
        </p:txBody>
      </p:sp>
    </p:spTree>
    <p:extLst>
      <p:ext uri="{BB962C8B-B14F-4D97-AF65-F5344CB8AC3E}">
        <p14:creationId xmlns:p14="http://schemas.microsoft.com/office/powerpoint/2010/main" val="34670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86506C1-6410-40D6-BFAB-FF68ACD8F53A}"/>
              </a:ext>
            </a:extLst>
          </p:cNvPr>
          <p:cNvSpPr/>
          <p:nvPr/>
        </p:nvSpPr>
        <p:spPr>
          <a:xfrm>
            <a:off x="612895" y="1391919"/>
            <a:ext cx="56236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257172" rtl="0" eaLnBrk="0" fontAlgn="base" latinLnBrk="0" hangingPunct="0">
              <a:lnSpc>
                <a:spcPct val="100000"/>
              </a:lnSpc>
              <a:spcBef>
                <a:spcPts val="558"/>
              </a:spcBef>
              <a:spcAft>
                <a:spcPts val="558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all" spc="0" normalizeH="0" baseline="0" noProof="0" dirty="0">
                <a:ln>
                  <a:noFill/>
                </a:ln>
                <a:solidFill>
                  <a:srgbClr val="B9A06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CONTAS SIMPLIFICADAS (AVISO Nº 12/2020)</a:t>
            </a:r>
          </a:p>
        </p:txBody>
      </p:sp>
      <p:sp>
        <p:nvSpPr>
          <p:cNvPr id="6" name="Retângulo 1">
            <a:extLst>
              <a:ext uri="{FF2B5EF4-FFF2-40B4-BE49-F238E27FC236}">
                <a16:creationId xmlns:a16="http://schemas.microsoft.com/office/drawing/2014/main" id="{CD2CEF3A-E722-4BA8-9F2D-5321278E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04" y="1849857"/>
            <a:ext cx="10603759" cy="17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just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PT" alt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As Contas Simplificadas são um passo importante para que mais cidadãos, pessoas individuais e </a:t>
            </a:r>
            <a:r>
              <a:rPr kumimoji="0" lang="pt-PT" altLang="pt-B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micro-empreendedores</a:t>
            </a:r>
            <a:r>
              <a:rPr kumimoji="0" lang="pt-PT" alt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tenham os seus rendimentos assegurados, contribuindo para a redução dos níveis de informalidade na economia e consequente aumento da Inclusão Financeira.</a:t>
            </a:r>
          </a:p>
          <a:p>
            <a:pPr marL="285750" marR="0" lvl="0" indent="-285750" algn="just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Note-se que com um mínimo de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Kz 5.000,00 (Cinco Mil Kwanzas)  e Kz 10.000,00 (Dez mil Kwanzas) pode-se abrir uma conta para fins pessoais e comerciais, respectivamente, com recurso a qualquer documento oficial, sem ser necessariamente o bilhete de identidade.</a:t>
            </a:r>
            <a:endParaRPr kumimoji="0" lang="pt-PT" altLang="pt-B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etângulo 55">
            <a:extLst>
              <a:ext uri="{FF2B5EF4-FFF2-40B4-BE49-F238E27FC236}">
                <a16:creationId xmlns:a16="http://schemas.microsoft.com/office/drawing/2014/main" id="{9E392C27-46E3-4A15-99A0-588358FF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71" y="3997526"/>
            <a:ext cx="608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B4975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Benefícios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38D520-69B5-4AF4-A91A-9DB7543A567F}"/>
              </a:ext>
            </a:extLst>
          </p:cNvPr>
          <p:cNvSpPr/>
          <p:nvPr/>
        </p:nvSpPr>
        <p:spPr>
          <a:xfrm>
            <a:off x="747675" y="4501347"/>
            <a:ext cx="1296374" cy="123875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863145-3976-4ACB-86AC-26E5557DCD3E}"/>
              </a:ext>
            </a:extLst>
          </p:cNvPr>
          <p:cNvSpPr txBox="1"/>
          <p:nvPr/>
        </p:nvSpPr>
        <p:spPr>
          <a:xfrm>
            <a:off x="781492" y="4770484"/>
            <a:ext cx="120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Simplificação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documentação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exigível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pt-A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6516B9-C53D-4F68-8D0E-D354F7A4BED2}"/>
              </a:ext>
            </a:extLst>
          </p:cNvPr>
          <p:cNvSpPr/>
          <p:nvPr/>
        </p:nvSpPr>
        <p:spPr>
          <a:xfrm>
            <a:off x="2170050" y="4501347"/>
            <a:ext cx="1296373" cy="123875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0C5137-A690-4055-A23E-B1AAC6FE0E02}"/>
              </a:ext>
            </a:extLst>
          </p:cNvPr>
          <p:cNvSpPr txBox="1"/>
          <p:nvPr/>
        </p:nvSpPr>
        <p:spPr>
          <a:xfrm>
            <a:off x="2170050" y="4770483"/>
            <a:ext cx="1294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Bancarização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individual e 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Negócio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pt-A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E353B50-46B7-495C-8681-ACC704A280EF}"/>
              </a:ext>
            </a:extLst>
          </p:cNvPr>
          <p:cNvSpPr/>
          <p:nvPr/>
        </p:nvSpPr>
        <p:spPr>
          <a:xfrm>
            <a:off x="3610905" y="4498773"/>
            <a:ext cx="1296373" cy="123875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406FF7-F37E-42C1-93AF-555B780FFDA7}"/>
              </a:ext>
            </a:extLst>
          </p:cNvPr>
          <p:cNvSpPr txBox="1"/>
          <p:nvPr/>
        </p:nvSpPr>
        <p:spPr>
          <a:xfrm>
            <a:off x="3610905" y="4877398"/>
            <a:ext cx="1296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Aquisição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TPAs</a:t>
            </a:r>
            <a:endParaRPr kumimoji="0" lang="pt-A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565BED3-61BD-4E45-90B5-FA0D6224E60E}"/>
              </a:ext>
            </a:extLst>
          </p:cNvPr>
          <p:cNvSpPr/>
          <p:nvPr/>
        </p:nvSpPr>
        <p:spPr>
          <a:xfrm>
            <a:off x="5052718" y="4506613"/>
            <a:ext cx="1296374" cy="122984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46C159-633E-4819-AE20-75C313CA47FD}"/>
              </a:ext>
            </a:extLst>
          </p:cNvPr>
          <p:cNvSpPr txBox="1"/>
          <p:nvPr/>
        </p:nvSpPr>
        <p:spPr>
          <a:xfrm>
            <a:off x="5051760" y="4842869"/>
            <a:ext cx="1297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Cartões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Multicaixa</a:t>
            </a:r>
            <a:endParaRPr kumimoji="0" lang="pt-A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C4E58B8-0FB2-48EF-AED3-7EAB59F1005F}"/>
              </a:ext>
            </a:extLst>
          </p:cNvPr>
          <p:cNvSpPr/>
          <p:nvPr/>
        </p:nvSpPr>
        <p:spPr>
          <a:xfrm>
            <a:off x="6494532" y="4518600"/>
            <a:ext cx="1296373" cy="1240404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ACB2F13-B8C6-4936-ADDC-2D164C946424}"/>
              </a:ext>
            </a:extLst>
          </p:cNvPr>
          <p:cNvSpPr txBox="1"/>
          <p:nvPr/>
        </p:nvSpPr>
        <p:spPr>
          <a:xfrm>
            <a:off x="6525176" y="4908175"/>
            <a:ext cx="1238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Banking</a:t>
            </a:r>
            <a:endParaRPr kumimoji="0" lang="pt-A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903CC0-CE7C-4C0C-98AE-FE6F8B105738}"/>
              </a:ext>
            </a:extLst>
          </p:cNvPr>
          <p:cNvSpPr/>
          <p:nvPr/>
        </p:nvSpPr>
        <p:spPr>
          <a:xfrm>
            <a:off x="7937141" y="4507585"/>
            <a:ext cx="1295275" cy="123900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4090BC-4928-44B8-935D-5558D0AEEF1A}"/>
              </a:ext>
            </a:extLst>
          </p:cNvPr>
          <p:cNvSpPr txBox="1"/>
          <p:nvPr/>
        </p:nvSpPr>
        <p:spPr>
          <a:xfrm>
            <a:off x="7916835" y="4790910"/>
            <a:ext cx="1295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Pagamentos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móveis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instantâneos</a:t>
            </a:r>
            <a:endParaRPr kumimoji="0" lang="pt-A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10644BD-289C-438D-9320-5F7A065AB92B}"/>
              </a:ext>
            </a:extLst>
          </p:cNvPr>
          <p:cNvSpPr/>
          <p:nvPr/>
        </p:nvSpPr>
        <p:spPr>
          <a:xfrm>
            <a:off x="9451410" y="4518599"/>
            <a:ext cx="1643430" cy="121785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EEECE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A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65E6F4A-DA93-444D-8F8A-C09E3A0C2718}"/>
              </a:ext>
            </a:extLst>
          </p:cNvPr>
          <p:cNvSpPr txBox="1"/>
          <p:nvPr/>
        </p:nvSpPr>
        <p:spPr>
          <a:xfrm>
            <a:off x="9451410" y="4641935"/>
            <a:ext cx="16434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ts val="1200"/>
              </a:spcBef>
              <a:spcAft>
                <a:spcPts val="1200"/>
              </a:spcAft>
              <a:defRPr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Comissões ao abrigo do Aviso n.º 03/2018, sobre os Serviços Mínimos Bancários </a:t>
            </a:r>
            <a:endParaRPr kumimoji="0" lang="pt-AO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áfico 9" descr="Andar">
            <a:extLst>
              <a:ext uri="{FF2B5EF4-FFF2-40B4-BE49-F238E27FC236}">
                <a16:creationId xmlns:a16="http://schemas.microsoft.com/office/drawing/2014/main" id="{C566CBD7-EF10-4B1E-9B11-9A737945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8" y="5805440"/>
            <a:ext cx="404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áfico 16" descr="Debate de ideias em grupo">
            <a:extLst>
              <a:ext uri="{FF2B5EF4-FFF2-40B4-BE49-F238E27FC236}">
                <a16:creationId xmlns:a16="http://schemas.microsoft.com/office/drawing/2014/main" id="{7370805B-E0CA-4258-AF15-3E9830BA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94" y="5795319"/>
            <a:ext cx="426244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áfico 5" descr="Caixa registadora">
            <a:extLst>
              <a:ext uri="{FF2B5EF4-FFF2-40B4-BE49-F238E27FC236}">
                <a16:creationId xmlns:a16="http://schemas.microsoft.com/office/drawing/2014/main" id="{0D515365-F0A2-4963-8FB4-6531E46D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38" y="5795318"/>
            <a:ext cx="425053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áfico 3" descr="Cartão de crédito">
            <a:extLst>
              <a:ext uri="{FF2B5EF4-FFF2-40B4-BE49-F238E27FC236}">
                <a16:creationId xmlns:a16="http://schemas.microsoft.com/office/drawing/2014/main" id="{27530638-34B4-487C-A955-EA2615A45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92" y="5828723"/>
            <a:ext cx="425053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áfico 16" descr="Smartphone">
            <a:extLst>
              <a:ext uri="{FF2B5EF4-FFF2-40B4-BE49-F238E27FC236}">
                <a16:creationId xmlns:a16="http://schemas.microsoft.com/office/drawing/2014/main" id="{E634ECFB-05A3-491A-B479-CBFAE06A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31" y="5868531"/>
            <a:ext cx="425054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áfico 22" descr="Wi-Fi">
            <a:extLst>
              <a:ext uri="{FF2B5EF4-FFF2-40B4-BE49-F238E27FC236}">
                <a16:creationId xmlns:a16="http://schemas.microsoft.com/office/drawing/2014/main" id="{A157F8A0-22E4-43C2-A391-A0660406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8" y="5839886"/>
            <a:ext cx="426244" cy="4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áfico 6" descr="Diagrama de Venn">
            <a:extLst>
              <a:ext uri="{FF2B5EF4-FFF2-40B4-BE49-F238E27FC236}">
                <a16:creationId xmlns:a16="http://schemas.microsoft.com/office/drawing/2014/main" id="{1D2A2330-FCC7-4888-AF60-AD5B5F9E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71" y="5853041"/>
            <a:ext cx="436960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9">
            <a:extLst>
              <a:ext uri="{FF2B5EF4-FFF2-40B4-BE49-F238E27FC236}">
                <a16:creationId xmlns:a16="http://schemas.microsoft.com/office/drawing/2014/main" id="{5C130166-2241-4E30-AC1A-6038E1F6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084" y="5806389"/>
            <a:ext cx="4095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BR" sz="2500" b="1" i="0" u="none" strike="noStrike" kern="0" cap="none" spc="0" normalizeH="0" baseline="0" noProof="0" dirty="0">
                <a:ln>
                  <a:noFill/>
                </a:ln>
                <a:solidFill>
                  <a:srgbClr val="B49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662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13E81BE-3019-4A6F-8BDC-0A57052B58E0}"/>
              </a:ext>
            </a:extLst>
          </p:cNvPr>
          <p:cNvSpPr/>
          <p:nvPr/>
        </p:nvSpPr>
        <p:spPr>
          <a:xfrm>
            <a:off x="125877" y="1090581"/>
            <a:ext cx="645846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257172" rtl="0" eaLnBrk="0" fontAlgn="base" latinLnBrk="0" hangingPunct="0">
              <a:lnSpc>
                <a:spcPct val="100000"/>
              </a:lnSpc>
              <a:spcBef>
                <a:spcPts val="558"/>
              </a:spcBef>
              <a:spcAft>
                <a:spcPts val="55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1" i="0" u="none" strike="noStrike" kern="1200" cap="all" spc="0" normalizeH="0" baseline="0" noProof="0" dirty="0">
                <a:ln>
                  <a:noFill/>
                </a:ln>
                <a:solidFill>
                  <a:srgbClr val="B9A06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ACTUAÇÃO NO ÂMBITO DO INCENTIVO A POUPANÇA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7B056-4AEC-4B8A-AD4C-493AD8A6EE20}"/>
              </a:ext>
            </a:extLst>
          </p:cNvPr>
          <p:cNvSpPr txBox="1"/>
          <p:nvPr/>
        </p:nvSpPr>
        <p:spPr>
          <a:xfrm>
            <a:off x="228478" y="1570218"/>
            <a:ext cx="7506600" cy="557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âmbito da dinamização dos produtos de poupança o BNA </a:t>
            </a:r>
            <a:r>
              <a:rPr kumimoji="0" lang="pt-P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adoptou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 seguintes medidas: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1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Preparação das condições para a criação do FGD em 2018;</a:t>
            </a:r>
            <a:endParaRPr kumimoji="0" lang="pt-PT" sz="11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marR="0" lvl="0" indent="-1651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Ajuste das Taxas de Juro de depósitos a prazo, em particular as taxas para o prazo igual ou superior a 1 (um) ano, no mínimo, 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proporção do aumento da Taxa do BNA, 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suas necessidades de liquidez;</a:t>
            </a:r>
            <a:endParaRPr kumimoji="0" lang="pt-PT" sz="11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marR="0" lvl="0" indent="-1651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Promoção do hábito de poupança da população de baixo rendimento com a  alteração da taxa de juro aplicável ao produto Poupança </a:t>
            </a:r>
            <a:r>
              <a:rPr kumimoji="0" lang="pt-P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Bankita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Crescer para 16,5% </a:t>
            </a:r>
            <a:r>
              <a:rPr kumimoji="0" lang="pt-P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7800" marR="0" lvl="0" indent="-1651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Estabelecimento de um regime de Contas Bancárias Simplificadas com a componente de conta de depósito a prazo;</a:t>
            </a:r>
          </a:p>
          <a:p>
            <a:pPr marL="177800" marR="0" lvl="0" indent="-1651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a recente aprovação do Regime Geral das Instituições Financeiras, haverá a possibilidade de se captar </a:t>
            </a:r>
            <a:r>
              <a:rPr kumimoji="0" lang="pt-P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micropoupanças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âmbito das instituições de </a:t>
            </a:r>
            <a:r>
              <a:rPr kumimoji="0" lang="pt-P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Microfinanças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traduzindo-se em novos hábitos de poupança da população de baixo rendimento;</a:t>
            </a:r>
          </a:p>
          <a:p>
            <a:pPr marL="177800" marR="0" lvl="0" indent="-1651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Incentivar os bancos a desenvolver produtos que con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corram 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o estímulo da poupança 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a extensão d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prazo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vencimento d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estes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 seus balanços;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Promover a transparência e objectividade na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comunicação referente às</a:t>
            </a:r>
            <a:r>
              <a:rPr kumimoji="0" lang="pt-AO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condições dos depósitos a prazo aos clientes e mercado</a:t>
            </a:r>
            <a:r>
              <a:rPr kumimoji="0" lang="pt-PT" sz="11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pt-PT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5A89C8-71B0-4420-BCA7-53577E6219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33" r="21551"/>
          <a:stretch/>
        </p:blipFill>
        <p:spPr>
          <a:xfrm>
            <a:off x="7958620" y="2114405"/>
            <a:ext cx="4004902" cy="422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6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762230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C261C3C-ADAF-42CD-9472-6D129B8C3394}"/>
              </a:ext>
            </a:extLst>
          </p:cNvPr>
          <p:cNvSpPr/>
          <p:nvPr/>
        </p:nvSpPr>
        <p:spPr>
          <a:xfrm>
            <a:off x="376026" y="4488687"/>
            <a:ext cx="5760723" cy="22929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Até Outubro de 2021 foram realizadas 355 Acções de Educação Financeira contra as 171 do ano  2020, com um registo de 11.676 participantes, mais 7.214  do que em 2020.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 355 Acções, 164 foram realizadas com os parceiros, nomeadamente: MASFAMU (82) e MINJUD igualmente (82), nas províncias de Luanda, Bengo, Cabinda, Zaire, Huíla, Huambo, Bíe, Benguela e Cuanza Sul;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Foram formados 1.509 Multiplicadores em Gestão de Finanças Pessoais e Familiares, sendo 720 no âmbito do Protocolo com o MASFAMU e 737 com o  MINJUD.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Locais e meios de Implementação: Auditórios de Escolas e dos Governos Provinciais/Municipais, Mediatecas,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- Facebook, You Tube, Zoom e Teams; </a:t>
            </a:r>
            <a:r>
              <a:rPr kumimoji="0" lang="pt-P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comunicação social: rádios, televisão, jornais.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E189FB-15D3-40EA-931D-83DC3A2AFB71}"/>
              </a:ext>
            </a:extLst>
          </p:cNvPr>
          <p:cNvSpPr/>
          <p:nvPr/>
        </p:nvSpPr>
        <p:spPr>
          <a:xfrm>
            <a:off x="6335487" y="4157043"/>
            <a:ext cx="5642213" cy="195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Foram realizadas 97 Campanhas de Educação e Inclusão Financeira, das quais, 14  com o MINJUD (Luanda, Bengo, Zaire, Huambo, Huila, Namibe e L. Sul) e 7 com o MASFAMU (Cabinda, Huambo, Huila, Namibe, Cunene e L.Sul); o que permitiu abrir 13.063 contas bancárias, 80,0% Bankita; 15,0% Simplificadas e 5,0% Convencionais e Atribuiu-se 3.869 cartões de débitos.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 13.063, 9.809 foram abertas no âmbito das campanhas do Plano de Educação e Inclusão Financeira, 2.447 durante as Campanhas com o MINJUD e 807 com o MASFAMU.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Realizaram-se  Palestras dirigidas aos Gerentes dos Bancos, vendedores e Microempreendedores com foco no tema das Contas Simplificadas e dos Agentes Bancários;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E1689D-6C32-4A36-A725-3A6981424120}"/>
              </a:ext>
            </a:extLst>
          </p:cNvPr>
          <p:cNvSpPr/>
          <p:nvPr/>
        </p:nvSpPr>
        <p:spPr>
          <a:xfrm>
            <a:off x="376027" y="1142436"/>
            <a:ext cx="5959460" cy="2923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257172" rtl="0" eaLnBrk="0" fontAlgn="base" latinLnBrk="0" hangingPunct="0">
              <a:lnSpc>
                <a:spcPct val="100000"/>
              </a:lnSpc>
              <a:spcBef>
                <a:spcPts val="558"/>
              </a:spcBef>
              <a:spcAft>
                <a:spcPts val="558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1200" cap="all" spc="0" normalizeH="0" baseline="0" noProof="0" dirty="0" err="1">
                <a:ln>
                  <a:noFill/>
                </a:ln>
                <a:solidFill>
                  <a:srgbClr val="B9A06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Acções</a:t>
            </a:r>
            <a:r>
              <a:rPr kumimoji="0" lang="pt-PT" sz="1300" b="1" i="0" u="none" strike="noStrike" kern="1200" cap="all" spc="0" normalizeH="0" baseline="0" noProof="0" dirty="0">
                <a:ln>
                  <a:noFill/>
                </a:ln>
                <a:solidFill>
                  <a:srgbClr val="B9A06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EDUCAÇÃO E INCLUSÃO FINANCEIRA REALIZADAS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C89B4D6-0FA2-4AB0-9776-F503BBC4902C}"/>
              </a:ext>
            </a:extLst>
          </p:cNvPr>
          <p:cNvGraphicFramePr>
            <a:graphicFrameLocks/>
          </p:cNvGraphicFramePr>
          <p:nvPr/>
        </p:nvGraphicFramePr>
        <p:xfrm>
          <a:off x="349230" y="1567819"/>
          <a:ext cx="5746770" cy="292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262BC61-AB1B-4B7A-84C5-59EC5E9EF366}"/>
              </a:ext>
            </a:extLst>
          </p:cNvPr>
          <p:cNvGraphicFramePr>
            <a:graphicFrameLocks/>
          </p:cNvGraphicFramePr>
          <p:nvPr/>
        </p:nvGraphicFramePr>
        <p:xfrm>
          <a:off x="6109953" y="1276141"/>
          <a:ext cx="5812106" cy="276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75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D146A26-87B7-184F-A3FB-52BFC7182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975" y="513911"/>
            <a:ext cx="6785547" cy="433467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584E3-F5AC-3F4D-8544-0BAF79A8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146962"/>
            <a:ext cx="2459990" cy="6836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341A58C-4CC9-4FBB-9F95-3DBC5037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78" y="1197419"/>
            <a:ext cx="11735044" cy="51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75CA838E8E4445B78B830769F2DD88" ma:contentTypeVersion="10" ma:contentTypeDescription="Create a new document." ma:contentTypeScope="" ma:versionID="3ca9e8e5421489790bd448e2da583850">
  <xsd:schema xmlns:xsd="http://www.w3.org/2001/XMLSchema" xmlns:xs="http://www.w3.org/2001/XMLSchema" xmlns:p="http://schemas.microsoft.com/office/2006/metadata/properties" xmlns:ns3="de15ad08-7ee8-4f1f-aee0-87057f274225" targetNamespace="http://schemas.microsoft.com/office/2006/metadata/properties" ma:root="true" ma:fieldsID="cf76894cb6742a3449b383e6b4c7abb2" ns3:_="">
    <xsd:import namespace="de15ad08-7ee8-4f1f-aee0-87057f2742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5ad08-7ee8-4f1f-aee0-87057f2742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ED916-316A-40B3-9562-F1E7382B99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4A9B35-F8B0-451F-9762-40DF4D59E8DC}">
  <ds:schemaRefs>
    <ds:schemaRef ds:uri="http://www.w3.org/XML/1998/namespace"/>
    <ds:schemaRef ds:uri="de15ad08-7ee8-4f1f-aee0-87057f27422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2B24B8-D2CB-46B6-B99B-DA5BEE1DD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5ad08-7ee8-4f1f-aee0-87057f2742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1251</Words>
  <Application>Microsoft Office PowerPoint</Application>
  <PresentationFormat>Ecrã Panorâmico</PresentationFormat>
  <Paragraphs>136</Paragraphs>
  <Slides>13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Tahoma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Microsoft Office</dc:creator>
  <cp:lastModifiedBy>Beatriz Ferreira de Andrade dos Santos (GGV)</cp:lastModifiedBy>
  <cp:revision>121</cp:revision>
  <dcterms:created xsi:type="dcterms:W3CDTF">2019-04-30T13:03:28Z</dcterms:created>
  <dcterms:modified xsi:type="dcterms:W3CDTF">2021-11-16T15:53:07Z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0x0101000375CA838E8E4445B78B830769F2DD88</vt:lpwstr>
  </property>
</Properties>
</file>