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528" r:id="rId3"/>
    <p:sldId id="500" r:id="rId4"/>
    <p:sldId id="499" r:id="rId5"/>
    <p:sldId id="503" r:id="rId6"/>
    <p:sldId id="508" r:id="rId7"/>
    <p:sldId id="519" r:id="rId8"/>
    <p:sldId id="492" r:id="rId9"/>
    <p:sldId id="501" r:id="rId10"/>
    <p:sldId id="516" r:id="rId11"/>
    <p:sldId id="525" r:id="rId12"/>
    <p:sldId id="523" r:id="rId13"/>
    <p:sldId id="504" r:id="rId14"/>
    <p:sldId id="527" r:id="rId15"/>
    <p:sldId id="521" r:id="rId16"/>
    <p:sldId id="526" r:id="rId17"/>
    <p:sldId id="502" r:id="rId18"/>
    <p:sldId id="513" r:id="rId19"/>
    <p:sldId id="517" r:id="rId20"/>
    <p:sldId id="518" r:id="rId21"/>
    <p:sldId id="524" r:id="rId22"/>
    <p:sldId id="441" r:id="rId23"/>
  </p:sldIdLst>
  <p:sldSz cx="9144000" cy="6858000" type="screen4x3"/>
  <p:notesSz cx="9945688" cy="6858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974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pos="2699">
          <p15:clr>
            <a:srgbClr val="A4A3A4"/>
          </p15:clr>
        </p15:guide>
        <p15:guide id="5" pos="1655">
          <p15:clr>
            <a:srgbClr val="A4A3A4"/>
          </p15:clr>
        </p15:guide>
        <p15:guide id="6" pos="54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eliasilva" initials="CSS" lastIdx="8" clrIdx="0"/>
  <p:cmAuthor id="1" name="Paula Gray" initials="PG" lastIdx="10" clrIdx="1">
    <p:extLst>
      <p:ext uri="{19B8F6BF-5375-455C-9EA6-DF929625EA0E}">
        <p15:presenceInfo xmlns:p15="http://schemas.microsoft.com/office/powerpoint/2012/main" userId="e5e6fe029a972cce" providerId="Windows Live"/>
      </p:ext>
    </p:extLst>
  </p:cmAuthor>
  <p:cmAuthor id="2" name="Joao Fonseca" initials="JF" lastIdx="2" clrIdx="2">
    <p:extLst>
      <p:ext uri="{19B8F6BF-5375-455C-9EA6-DF929625EA0E}">
        <p15:presenceInfo xmlns:p15="http://schemas.microsoft.com/office/powerpoint/2012/main" userId="S-1-5-21-220523388-1500820517-682003330-232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00CC00"/>
    <a:srgbClr val="0033CC"/>
    <a:srgbClr val="DDD9C3"/>
    <a:srgbClr val="C00000"/>
    <a:srgbClr val="ED1CFF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Estilo Escuro 2 - Destaque 1/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Destaqu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Destaqu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81953" autoAdjust="0"/>
  </p:normalViewPr>
  <p:slideViewPr>
    <p:cSldViewPr>
      <p:cViewPr varScale="1">
        <p:scale>
          <a:sx n="68" d="100"/>
          <a:sy n="68" d="100"/>
        </p:scale>
        <p:origin x="1392" y="48"/>
      </p:cViewPr>
      <p:guideLst>
        <p:guide orient="horz" pos="2160"/>
        <p:guide orient="horz" pos="3974"/>
        <p:guide orient="horz" pos="3203"/>
        <p:guide pos="2699"/>
        <p:guide pos="1655"/>
        <p:guide pos="5420"/>
      </p:guideLst>
    </p:cSldViewPr>
  </p:slideViewPr>
  <p:outlineViewPr>
    <p:cViewPr>
      <p:scale>
        <a:sx n="33" d="100"/>
        <a:sy n="33" d="100"/>
      </p:scale>
      <p:origin x="0" y="-1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1719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ncobai.ao\partilhas$\Home%20Folder\u0008\My%20Documents\ASSUNTOS%20A%20SEGUIR\FORUM%20BANCA%20EXPANSAO\BNA%20Venda%20de%20divis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ncobai.ao\partilhas$\Home%20Folder\u0008\My%20Documents\ASSUNTOS%20A%20SEGUIR\FORUM%20BANCA%20EXPANSAO\INDICADORES%20SFA\Indicadores%20Solidez%20Sistema%20Financeiro%20Angolano%20-%20BNA_DS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ncobai.ao\partilhas$\Home%20Folder\u0008\My%20Documents\ASSUNTOS%20A%20SEGUIR\FORUM%20BANCA%20EXPANSAO\Indicadores%20Solidez%20Sistema%20Financeiro%20Angolano%20-%20BNA_DSI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ncobai.ao\partilhas$\Home%20Folder\u0008\My%20Documents\ASSUNTOS%20A%20SEGUIR\FORUM%20BANCA%20EXPANSAO\Taxa%20de%20c&#226;mbio%20-%20mercado%20secund&#225;ri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ncobai.ao\partilhas$\Home%20Folder\u0008\My%20Documents\ASSUNTOS%20A%20SEGUIR\FORUM%20BANCA%20EXPANSAO\S&#237;ntese%20do%20BNA%20Mai-18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1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ncobai.ao\partilhas$\Home%20Folder\u0008\My%20Documents\ASSUNTOS%20A%20SEGUIR\FORUM%20BANCA%20EXPANSAO\OPERACOES%20POLITICA%20MONET&#193;RIA\Opera&#231;&#245;es%20no%20MMI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ncobai.ao\partilhas$\Home%20Folder\u0008\My%20Documents\ASSUNTOS%20A%20SEGUIR\FORUM%20BANCA%20EXPANSAO\EMF%20Mai-18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/>
              <a:t>Evolução da taxa de câmbio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8.1837263211594721E-2"/>
          <c:y val="0.13095426503973354"/>
          <c:w val="0.84382546656925739"/>
          <c:h val="0.51578493374949952"/>
        </c:manualLayout>
      </c:layout>
      <c:lineChart>
        <c:grouping val="standard"/>
        <c:varyColors val="0"/>
        <c:ser>
          <c:idx val="2"/>
          <c:order val="2"/>
          <c:tx>
            <c:strRef>
              <c:f>'[BNA Venda de divisas.xlsx]análise'!$E$4</c:f>
              <c:strCache>
                <c:ptCount val="1"/>
                <c:pt idx="0">
                  <c:v>tx câmbio USD:AOA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'[BNA Venda de divisas.xlsx]análise'!$B$64:$B$81</c:f>
              <c:numCache>
                <c:formatCode>mmm\-yy</c:formatCode>
                <c:ptCount val="18"/>
                <c:pt idx="0">
                  <c:v>42705</c:v>
                </c:pt>
                <c:pt idx="1">
                  <c:v>42736</c:v>
                </c:pt>
                <c:pt idx="2">
                  <c:v>42767</c:v>
                </c:pt>
                <c:pt idx="3">
                  <c:v>42795</c:v>
                </c:pt>
                <c:pt idx="4">
                  <c:v>42826</c:v>
                </c:pt>
                <c:pt idx="5">
                  <c:v>42856</c:v>
                </c:pt>
                <c:pt idx="6">
                  <c:v>42887</c:v>
                </c:pt>
                <c:pt idx="7">
                  <c:v>42917</c:v>
                </c:pt>
                <c:pt idx="8">
                  <c:v>42948</c:v>
                </c:pt>
                <c:pt idx="9">
                  <c:v>42979</c:v>
                </c:pt>
                <c:pt idx="10">
                  <c:v>43009</c:v>
                </c:pt>
                <c:pt idx="11">
                  <c:v>43040</c:v>
                </c:pt>
                <c:pt idx="12">
                  <c:v>43070</c:v>
                </c:pt>
                <c:pt idx="13">
                  <c:v>43101</c:v>
                </c:pt>
                <c:pt idx="14">
                  <c:v>43132</c:v>
                </c:pt>
                <c:pt idx="15">
                  <c:v>43160</c:v>
                </c:pt>
                <c:pt idx="16">
                  <c:v>43191</c:v>
                </c:pt>
                <c:pt idx="17">
                  <c:v>43221</c:v>
                </c:pt>
              </c:numCache>
            </c:numRef>
          </c:cat>
          <c:val>
            <c:numRef>
              <c:f>'[BNA Venda de divisas.xlsx]análise'!$E$64:$E$81</c:f>
              <c:numCache>
                <c:formatCode>#,##0</c:formatCode>
                <c:ptCount val="18"/>
                <c:pt idx="0">
                  <c:v>166.72800000000001</c:v>
                </c:pt>
                <c:pt idx="1">
                  <c:v>166.732</c:v>
                </c:pt>
                <c:pt idx="2">
                  <c:v>166.733</c:v>
                </c:pt>
                <c:pt idx="3">
                  <c:v>166.73699999999999</c:v>
                </c:pt>
                <c:pt idx="4">
                  <c:v>166.738</c:v>
                </c:pt>
                <c:pt idx="5">
                  <c:v>166.74100000000001</c:v>
                </c:pt>
                <c:pt idx="6">
                  <c:v>166.74299999999999</c:v>
                </c:pt>
                <c:pt idx="7">
                  <c:v>166.74199999999999</c:v>
                </c:pt>
                <c:pt idx="8">
                  <c:v>166.74600000000001</c:v>
                </c:pt>
                <c:pt idx="9">
                  <c:v>166.74700000000001</c:v>
                </c:pt>
                <c:pt idx="10">
                  <c:v>166.74799999999999</c:v>
                </c:pt>
                <c:pt idx="11">
                  <c:v>166.749</c:v>
                </c:pt>
                <c:pt idx="12">
                  <c:v>166.749</c:v>
                </c:pt>
                <c:pt idx="13">
                  <c:v>207.1762344439984</c:v>
                </c:pt>
                <c:pt idx="14">
                  <c:v>215.09307093070927</c:v>
                </c:pt>
                <c:pt idx="15">
                  <c:v>214.79146381045118</c:v>
                </c:pt>
                <c:pt idx="16">
                  <c:v>226.10375641237798</c:v>
                </c:pt>
                <c:pt idx="17">
                  <c:v>238.48486667238276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56-49E0-8165-71463A7D0D3C}"/>
            </c:ext>
          </c:extLst>
        </c:ser>
        <c:ser>
          <c:idx val="3"/>
          <c:order val="3"/>
          <c:tx>
            <c:strRef>
              <c:f>'[BNA Venda de divisas.xlsx]análise'!$F$4</c:f>
              <c:strCache>
                <c:ptCount val="1"/>
                <c:pt idx="0">
                  <c:v>tx câmbio EUR:AOA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'[BNA Venda de divisas.xlsx]análise'!$B$64:$B$81</c:f>
              <c:numCache>
                <c:formatCode>mmm\-yy</c:formatCode>
                <c:ptCount val="18"/>
                <c:pt idx="0">
                  <c:v>42705</c:v>
                </c:pt>
                <c:pt idx="1">
                  <c:v>42736</c:v>
                </c:pt>
                <c:pt idx="2">
                  <c:v>42767</c:v>
                </c:pt>
                <c:pt idx="3">
                  <c:v>42795</c:v>
                </c:pt>
                <c:pt idx="4">
                  <c:v>42826</c:v>
                </c:pt>
                <c:pt idx="5">
                  <c:v>42856</c:v>
                </c:pt>
                <c:pt idx="6">
                  <c:v>42887</c:v>
                </c:pt>
                <c:pt idx="7">
                  <c:v>42917</c:v>
                </c:pt>
                <c:pt idx="8">
                  <c:v>42948</c:v>
                </c:pt>
                <c:pt idx="9">
                  <c:v>42979</c:v>
                </c:pt>
                <c:pt idx="10">
                  <c:v>43009</c:v>
                </c:pt>
                <c:pt idx="11">
                  <c:v>43040</c:v>
                </c:pt>
                <c:pt idx="12">
                  <c:v>43070</c:v>
                </c:pt>
                <c:pt idx="13">
                  <c:v>43101</c:v>
                </c:pt>
                <c:pt idx="14">
                  <c:v>43132</c:v>
                </c:pt>
                <c:pt idx="15">
                  <c:v>43160</c:v>
                </c:pt>
                <c:pt idx="16">
                  <c:v>43191</c:v>
                </c:pt>
                <c:pt idx="17">
                  <c:v>43221</c:v>
                </c:pt>
              </c:numCache>
            </c:numRef>
          </c:cat>
          <c:val>
            <c:numRef>
              <c:f>'[BNA Venda de divisas.xlsx]análise'!$F$64:$F$81</c:f>
              <c:numCache>
                <c:formatCode>#,##0</c:formatCode>
                <c:ptCount val="18"/>
                <c:pt idx="0">
                  <c:v>186.28200000000001</c:v>
                </c:pt>
                <c:pt idx="1">
                  <c:v>186.286</c:v>
                </c:pt>
                <c:pt idx="2">
                  <c:v>186.28700000000001</c:v>
                </c:pt>
                <c:pt idx="3">
                  <c:v>186.291</c:v>
                </c:pt>
                <c:pt idx="4">
                  <c:v>186.292</c:v>
                </c:pt>
                <c:pt idx="5">
                  <c:v>186.29499999999999</c:v>
                </c:pt>
                <c:pt idx="6">
                  <c:v>186.297</c:v>
                </c:pt>
                <c:pt idx="7">
                  <c:v>186.29599999999999</c:v>
                </c:pt>
                <c:pt idx="8">
                  <c:v>186.3</c:v>
                </c:pt>
                <c:pt idx="9">
                  <c:v>186.30099999999999</c:v>
                </c:pt>
                <c:pt idx="10">
                  <c:v>186.30199999999999</c:v>
                </c:pt>
                <c:pt idx="11">
                  <c:v>186.303</c:v>
                </c:pt>
                <c:pt idx="12">
                  <c:v>186.303</c:v>
                </c:pt>
                <c:pt idx="13">
                  <c:v>258.03800000000001</c:v>
                </c:pt>
                <c:pt idx="14">
                  <c:v>262.30599999999998</c:v>
                </c:pt>
                <c:pt idx="15">
                  <c:v>264.709</c:v>
                </c:pt>
                <c:pt idx="16">
                  <c:v>273.26900000000001</c:v>
                </c:pt>
                <c:pt idx="17">
                  <c:v>278.14499999999998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56-49E0-8165-71463A7D0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3616719"/>
        <c:axId val="1023608111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'[BNA Venda de divisas.xlsx]análise'!$C$4</c15:sqref>
                        </c15:formulaRef>
                      </c:ext>
                    </c:extLst>
                    <c:strCache>
                      <c:ptCount val="1"/>
                      <c:pt idx="0">
                        <c:v>USD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'[BNA Venda de divisas.xlsx]análise'!$B$64:$B$81</c15:sqref>
                        </c15:formulaRef>
                      </c:ext>
                    </c:extLst>
                    <c:numCache>
                      <c:formatCode>mmm\-yy</c:formatCode>
                      <c:ptCount val="18"/>
                      <c:pt idx="0">
                        <c:v>42705</c:v>
                      </c:pt>
                      <c:pt idx="1">
                        <c:v>42736</c:v>
                      </c:pt>
                      <c:pt idx="2">
                        <c:v>42767</c:v>
                      </c:pt>
                      <c:pt idx="3">
                        <c:v>42795</c:v>
                      </c:pt>
                      <c:pt idx="4">
                        <c:v>42826</c:v>
                      </c:pt>
                      <c:pt idx="5">
                        <c:v>42856</c:v>
                      </c:pt>
                      <c:pt idx="6">
                        <c:v>42887</c:v>
                      </c:pt>
                      <c:pt idx="7">
                        <c:v>42917</c:v>
                      </c:pt>
                      <c:pt idx="8">
                        <c:v>42948</c:v>
                      </c:pt>
                      <c:pt idx="9">
                        <c:v>42979</c:v>
                      </c:pt>
                      <c:pt idx="10">
                        <c:v>43009</c:v>
                      </c:pt>
                      <c:pt idx="11">
                        <c:v>43040</c:v>
                      </c:pt>
                      <c:pt idx="12">
                        <c:v>43070</c:v>
                      </c:pt>
                      <c:pt idx="13">
                        <c:v>43101</c:v>
                      </c:pt>
                      <c:pt idx="14">
                        <c:v>43132</c:v>
                      </c:pt>
                      <c:pt idx="15">
                        <c:v>43160</c:v>
                      </c:pt>
                      <c:pt idx="16">
                        <c:v>43191</c:v>
                      </c:pt>
                      <c:pt idx="17">
                        <c:v>43221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'[BNA Venda de divisas.xlsx]análise'!$C$76:$C$81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2756-49E0-8165-71463A7D0D3C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'[BNA Venda de divisas.xlsx]análise'!$D$4</c15:sqref>
                        </c15:formulaRef>
                      </c:ext>
                    </c:extLst>
                    <c:strCache>
                      <c:ptCount val="1"/>
                      <c:pt idx="0">
                        <c:v>EURO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'[BNA Venda de divisas.xlsx]análise'!$B$64:$B$81</c15:sqref>
                        </c15:formulaRef>
                      </c:ext>
                    </c:extLst>
                    <c:numCache>
                      <c:formatCode>mmm\-yy</c:formatCode>
                      <c:ptCount val="18"/>
                      <c:pt idx="0">
                        <c:v>42705</c:v>
                      </c:pt>
                      <c:pt idx="1">
                        <c:v>42736</c:v>
                      </c:pt>
                      <c:pt idx="2">
                        <c:v>42767</c:v>
                      </c:pt>
                      <c:pt idx="3">
                        <c:v>42795</c:v>
                      </c:pt>
                      <c:pt idx="4">
                        <c:v>42826</c:v>
                      </c:pt>
                      <c:pt idx="5">
                        <c:v>42856</c:v>
                      </c:pt>
                      <c:pt idx="6">
                        <c:v>42887</c:v>
                      </c:pt>
                      <c:pt idx="7">
                        <c:v>42917</c:v>
                      </c:pt>
                      <c:pt idx="8">
                        <c:v>42948</c:v>
                      </c:pt>
                      <c:pt idx="9">
                        <c:v>42979</c:v>
                      </c:pt>
                      <c:pt idx="10">
                        <c:v>43009</c:v>
                      </c:pt>
                      <c:pt idx="11">
                        <c:v>43040</c:v>
                      </c:pt>
                      <c:pt idx="12">
                        <c:v>43070</c:v>
                      </c:pt>
                      <c:pt idx="13">
                        <c:v>43101</c:v>
                      </c:pt>
                      <c:pt idx="14">
                        <c:v>43132</c:v>
                      </c:pt>
                      <c:pt idx="15">
                        <c:v>43160</c:v>
                      </c:pt>
                      <c:pt idx="16">
                        <c:v>43191</c:v>
                      </c:pt>
                      <c:pt idx="17">
                        <c:v>43221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'[BNA Venda de divisas.xlsx]análise'!$D$5:$D$81</c15:sqref>
                        </c15:formulaRef>
                      </c:ext>
                    </c:extLst>
                    <c:numCache>
                      <c:formatCode>General</c:formatCode>
                      <c:ptCount val="77"/>
                      <c:pt idx="48" formatCode="#,##0">
                        <c:v>0</c:v>
                      </c:pt>
                      <c:pt idx="49" formatCode="#,##0">
                        <c:v>462954010.06</c:v>
                      </c:pt>
                      <c:pt idx="50" formatCode="#,##0">
                        <c:v>492301210.68276</c:v>
                      </c:pt>
                      <c:pt idx="51" formatCode="#,##0">
                        <c:v>613721834.54999995</c:v>
                      </c:pt>
                      <c:pt idx="52" formatCode="#,##0">
                        <c:v>545714545.19999993</c:v>
                      </c:pt>
                      <c:pt idx="53" formatCode="#,##0">
                        <c:v>619925834.36000013</c:v>
                      </c:pt>
                      <c:pt idx="54" formatCode="#,##0">
                        <c:v>947986040.27999997</c:v>
                      </c:pt>
                      <c:pt idx="55" formatCode="#,##0">
                        <c:v>1180954367.5800002</c:v>
                      </c:pt>
                      <c:pt idx="56" formatCode="#,##0">
                        <c:v>1111805709.4536331</c:v>
                      </c:pt>
                      <c:pt idx="57" formatCode="#,##0">
                        <c:v>963340763.46999979</c:v>
                      </c:pt>
                      <c:pt idx="58" formatCode="#,##0">
                        <c:v>993708388.71000004</c:v>
                      </c:pt>
                      <c:pt idx="59" formatCode="#,##0">
                        <c:v>1329852735.8</c:v>
                      </c:pt>
                      <c:pt idx="60" formatCode="#,##0">
                        <c:v>1938078401.6800003</c:v>
                      </c:pt>
                      <c:pt idx="61" formatCode="#,##0">
                        <c:v>714273582.99000013</c:v>
                      </c:pt>
                      <c:pt idx="62" formatCode="#,##0">
                        <c:v>1962347327.9168618</c:v>
                      </c:pt>
                      <c:pt idx="63" formatCode="#,##0">
                        <c:v>729938480.63999987</c:v>
                      </c:pt>
                      <c:pt idx="64" formatCode="#,##0">
                        <c:v>585477158.19999993</c:v>
                      </c:pt>
                      <c:pt idx="65" formatCode="#,##0">
                        <c:v>907619987.45999992</c:v>
                      </c:pt>
                      <c:pt idx="66" formatCode="#,##0">
                        <c:v>847085274.6099999</c:v>
                      </c:pt>
                      <c:pt idx="67" formatCode="#,##0">
                        <c:v>1003214970.8858658</c:v>
                      </c:pt>
                      <c:pt idx="68" formatCode="#,##0">
                        <c:v>384142463.70000005</c:v>
                      </c:pt>
                      <c:pt idx="69" formatCode="#,##0">
                        <c:v>544720278.89999998</c:v>
                      </c:pt>
                      <c:pt idx="70" formatCode="#,##0">
                        <c:v>702443630.13</c:v>
                      </c:pt>
                      <c:pt idx="71" formatCode="#,##0">
                        <c:v>617253788.69000006</c:v>
                      </c:pt>
                      <c:pt idx="72" formatCode="#,##0">
                        <c:v>837104211</c:v>
                      </c:pt>
                      <c:pt idx="73" formatCode="#,##0">
                        <c:v>672745759.46343994</c:v>
                      </c:pt>
                      <c:pt idx="74" formatCode="#,##0">
                        <c:v>735946312.87580013</c:v>
                      </c:pt>
                      <c:pt idx="75" formatCode="#,##0">
                        <c:v>596331550.63999999</c:v>
                      </c:pt>
                      <c:pt idx="76" formatCode="#,##0">
                        <c:v>1517956309.93328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2756-49E0-8165-71463A7D0D3C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'[BNA Venda de divisas.xlsx]análise'!$H$4</c15:sqref>
                        </c15:formulaRef>
                      </c:ext>
                    </c:extLst>
                    <c:strCache>
                      <c:ptCount val="1"/>
                      <c:pt idx="0">
                        <c:v>USD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'[BNA Venda de divisas.xlsx]análise'!$B$64:$B$81</c15:sqref>
                        </c15:formulaRef>
                      </c:ext>
                    </c:extLst>
                    <c:numCache>
                      <c:formatCode>mmm\-yy</c:formatCode>
                      <c:ptCount val="18"/>
                      <c:pt idx="0">
                        <c:v>42705</c:v>
                      </c:pt>
                      <c:pt idx="1">
                        <c:v>42736</c:v>
                      </c:pt>
                      <c:pt idx="2">
                        <c:v>42767</c:v>
                      </c:pt>
                      <c:pt idx="3">
                        <c:v>42795</c:v>
                      </c:pt>
                      <c:pt idx="4">
                        <c:v>42826</c:v>
                      </c:pt>
                      <c:pt idx="5">
                        <c:v>42856</c:v>
                      </c:pt>
                      <c:pt idx="6">
                        <c:v>42887</c:v>
                      </c:pt>
                      <c:pt idx="7">
                        <c:v>42917</c:v>
                      </c:pt>
                      <c:pt idx="8">
                        <c:v>42948</c:v>
                      </c:pt>
                      <c:pt idx="9">
                        <c:v>42979</c:v>
                      </c:pt>
                      <c:pt idx="10">
                        <c:v>43009</c:v>
                      </c:pt>
                      <c:pt idx="11">
                        <c:v>43040</c:v>
                      </c:pt>
                      <c:pt idx="12">
                        <c:v>43070</c:v>
                      </c:pt>
                      <c:pt idx="13">
                        <c:v>43101</c:v>
                      </c:pt>
                      <c:pt idx="14">
                        <c:v>43132</c:v>
                      </c:pt>
                      <c:pt idx="15">
                        <c:v>43160</c:v>
                      </c:pt>
                      <c:pt idx="16">
                        <c:v>43191</c:v>
                      </c:pt>
                      <c:pt idx="17">
                        <c:v>43221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'[BNA Venda de divisas.xlsx]análise'!$H$5:$H$81</c15:sqref>
                        </c15:formulaRef>
                      </c:ext>
                    </c:extLst>
                    <c:numCache>
                      <c:formatCode>#,##0</c:formatCode>
                      <c:ptCount val="77"/>
                      <c:pt idx="0">
                        <c:v>1300000000</c:v>
                      </c:pt>
                      <c:pt idx="1">
                        <c:v>1430000000</c:v>
                      </c:pt>
                      <c:pt idx="2">
                        <c:v>1278594042.5700002</c:v>
                      </c:pt>
                      <c:pt idx="3">
                        <c:v>1299999999.9999998</c:v>
                      </c:pt>
                      <c:pt idx="4">
                        <c:v>1515000000</c:v>
                      </c:pt>
                      <c:pt idx="5">
                        <c:v>1502193112.5</c:v>
                      </c:pt>
                      <c:pt idx="6">
                        <c:v>1843000000</c:v>
                      </c:pt>
                      <c:pt idx="7">
                        <c:v>1500100000</c:v>
                      </c:pt>
                      <c:pt idx="8">
                        <c:v>1410000000</c:v>
                      </c:pt>
                      <c:pt idx="9">
                        <c:v>1675000000</c:v>
                      </c:pt>
                      <c:pt idx="10">
                        <c:v>1822135353.1300001</c:v>
                      </c:pt>
                      <c:pt idx="11">
                        <c:v>1625000000</c:v>
                      </c:pt>
                      <c:pt idx="12">
                        <c:v>1300000000</c:v>
                      </c:pt>
                      <c:pt idx="13">
                        <c:v>1412000000.0020697</c:v>
                      </c:pt>
                      <c:pt idx="14">
                        <c:v>1540000000.0020001</c:v>
                      </c:pt>
                      <c:pt idx="15">
                        <c:v>1930000000.0000002</c:v>
                      </c:pt>
                      <c:pt idx="16">
                        <c:v>1800000000</c:v>
                      </c:pt>
                      <c:pt idx="17">
                        <c:v>1652500000.0000005</c:v>
                      </c:pt>
                      <c:pt idx="18">
                        <c:v>1950000000</c:v>
                      </c:pt>
                      <c:pt idx="19">
                        <c:v>1265388702.99</c:v>
                      </c:pt>
                      <c:pt idx="20">
                        <c:v>1476739819.8299999</c:v>
                      </c:pt>
                      <c:pt idx="21">
                        <c:v>1905167380.8555555</c:v>
                      </c:pt>
                      <c:pt idx="22">
                        <c:v>1500000000</c:v>
                      </c:pt>
                      <c:pt idx="23">
                        <c:v>1550000000</c:v>
                      </c:pt>
                      <c:pt idx="24">
                        <c:v>1636100000</c:v>
                      </c:pt>
                      <c:pt idx="25">
                        <c:v>1190000000</c:v>
                      </c:pt>
                      <c:pt idx="26">
                        <c:v>1075000000</c:v>
                      </c:pt>
                      <c:pt idx="27">
                        <c:v>950000000</c:v>
                      </c:pt>
                      <c:pt idx="28">
                        <c:v>1660000000</c:v>
                      </c:pt>
                      <c:pt idx="29">
                        <c:v>2620000000</c:v>
                      </c:pt>
                      <c:pt idx="30">
                        <c:v>2000000000</c:v>
                      </c:pt>
                      <c:pt idx="31">
                        <c:v>2167873076.9200001</c:v>
                      </c:pt>
                      <c:pt idx="32">
                        <c:v>1184510250.9200001</c:v>
                      </c:pt>
                      <c:pt idx="33">
                        <c:v>1387972743.1300001</c:v>
                      </c:pt>
                      <c:pt idx="34">
                        <c:v>1520000000</c:v>
                      </c:pt>
                      <c:pt idx="35">
                        <c:v>1783051947.1700001</c:v>
                      </c:pt>
                      <c:pt idx="36">
                        <c:v>1549462648</c:v>
                      </c:pt>
                      <c:pt idx="37">
                        <c:v>1495000000</c:v>
                      </c:pt>
                      <c:pt idx="38">
                        <c:v>1540100000</c:v>
                      </c:pt>
                      <c:pt idx="39">
                        <c:v>1357300000</c:v>
                      </c:pt>
                      <c:pt idx="40">
                        <c:v>1299671176.0100002</c:v>
                      </c:pt>
                      <c:pt idx="41">
                        <c:v>2219645178.0630002</c:v>
                      </c:pt>
                      <c:pt idx="42">
                        <c:v>1551620506.1100004</c:v>
                      </c:pt>
                      <c:pt idx="43">
                        <c:v>1115704373.5</c:v>
                      </c:pt>
                      <c:pt idx="44">
                        <c:v>1589672380.6199999</c:v>
                      </c:pt>
                      <c:pt idx="45">
                        <c:v>1541832841.0200002</c:v>
                      </c:pt>
                      <c:pt idx="46">
                        <c:v>1048219911.0700002</c:v>
                      </c:pt>
                      <c:pt idx="47">
                        <c:v>1176033846.4700003</c:v>
                      </c:pt>
                      <c:pt idx="48">
                        <c:v>493221552.25000006</c:v>
                      </c:pt>
                      <c:pt idx="49">
                        <c:v>227342339.5</c:v>
                      </c:pt>
                      <c:pt idx="50">
                        <c:v>0</c:v>
                      </c:pt>
                      <c:pt idx="51">
                        <c:v>100000000</c:v>
                      </c:pt>
                      <c:pt idx="52">
                        <c:v>1870562.97</c:v>
                      </c:pt>
                      <c:pt idx="53">
                        <c:v>0</c:v>
                      </c:pt>
                      <c:pt idx="54">
                        <c:v>0</c:v>
                      </c:pt>
                      <c:pt idx="55">
                        <c:v>0</c:v>
                      </c:pt>
                      <c:pt idx="56">
                        <c:v>0</c:v>
                      </c:pt>
                      <c:pt idx="57">
                        <c:v>9588075</c:v>
                      </c:pt>
                      <c:pt idx="58">
                        <c:v>0</c:v>
                      </c:pt>
                      <c:pt idx="59">
                        <c:v>0</c:v>
                      </c:pt>
                      <c:pt idx="60">
                        <c:v>0</c:v>
                      </c:pt>
                      <c:pt idx="61">
                        <c:v>0</c:v>
                      </c:pt>
                      <c:pt idx="62">
                        <c:v>0</c:v>
                      </c:pt>
                      <c:pt idx="63">
                        <c:v>0</c:v>
                      </c:pt>
                      <c:pt idx="64">
                        <c:v>0</c:v>
                      </c:pt>
                      <c:pt idx="65">
                        <c:v>0</c:v>
                      </c:pt>
                      <c:pt idx="66">
                        <c:v>0</c:v>
                      </c:pt>
                      <c:pt idx="67">
                        <c:v>0</c:v>
                      </c:pt>
                      <c:pt idx="68">
                        <c:v>0</c:v>
                      </c:pt>
                      <c:pt idx="69">
                        <c:v>0</c:v>
                      </c:pt>
                      <c:pt idx="70">
                        <c:v>0</c:v>
                      </c:pt>
                      <c:pt idx="71">
                        <c:v>0</c:v>
                      </c:pt>
                      <c:pt idx="72">
                        <c:v>0</c:v>
                      </c:pt>
                      <c:pt idx="73">
                        <c:v>0</c:v>
                      </c:pt>
                      <c:pt idx="74">
                        <c:v>0</c:v>
                      </c:pt>
                      <c:pt idx="75">
                        <c:v>0</c:v>
                      </c:pt>
                      <c:pt idx="76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2756-49E0-8165-71463A7D0D3C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'[BNA Venda de divisas.xlsx]análise'!$I$4</c15:sqref>
                        </c15:formulaRef>
                      </c:ext>
                    </c:extLst>
                    <c:strCache>
                      <c:ptCount val="1"/>
                      <c:pt idx="0">
                        <c:v>EURO - c/v USD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'[BNA Venda de divisas.xlsx]análise'!$B$64:$B$81</c15:sqref>
                        </c15:formulaRef>
                      </c:ext>
                    </c:extLst>
                    <c:numCache>
                      <c:formatCode>mmm\-yy</c:formatCode>
                      <c:ptCount val="18"/>
                      <c:pt idx="0">
                        <c:v>42705</c:v>
                      </c:pt>
                      <c:pt idx="1">
                        <c:v>42736</c:v>
                      </c:pt>
                      <c:pt idx="2">
                        <c:v>42767</c:v>
                      </c:pt>
                      <c:pt idx="3">
                        <c:v>42795</c:v>
                      </c:pt>
                      <c:pt idx="4">
                        <c:v>42826</c:v>
                      </c:pt>
                      <c:pt idx="5">
                        <c:v>42856</c:v>
                      </c:pt>
                      <c:pt idx="6">
                        <c:v>42887</c:v>
                      </c:pt>
                      <c:pt idx="7">
                        <c:v>42917</c:v>
                      </c:pt>
                      <c:pt idx="8">
                        <c:v>42948</c:v>
                      </c:pt>
                      <c:pt idx="9">
                        <c:v>42979</c:v>
                      </c:pt>
                      <c:pt idx="10">
                        <c:v>43009</c:v>
                      </c:pt>
                      <c:pt idx="11">
                        <c:v>43040</c:v>
                      </c:pt>
                      <c:pt idx="12">
                        <c:v>43070</c:v>
                      </c:pt>
                      <c:pt idx="13">
                        <c:v>43101</c:v>
                      </c:pt>
                      <c:pt idx="14">
                        <c:v>43132</c:v>
                      </c:pt>
                      <c:pt idx="15">
                        <c:v>43160</c:v>
                      </c:pt>
                      <c:pt idx="16">
                        <c:v>43191</c:v>
                      </c:pt>
                      <c:pt idx="17">
                        <c:v>43221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'[BNA Venda de divisas.xlsx]análise'!$I$5:$I$81</c15:sqref>
                        </c15:formulaRef>
                      </c:ext>
                    </c:extLst>
                    <c:numCache>
                      <c:formatCode>#,##0</c:formatCode>
                      <c:ptCount val="77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517261318.62227952</c:v>
                      </c:pt>
                      <c:pt idx="50">
                        <c:v>550047543.89015388</c:v>
                      </c:pt>
                      <c:pt idx="51">
                        <c:v>685708714.24185872</c:v>
                      </c:pt>
                      <c:pt idx="52">
                        <c:v>609723700.17568088</c:v>
                      </c:pt>
                      <c:pt idx="53">
                        <c:v>692638671.3358171</c:v>
                      </c:pt>
                      <c:pt idx="54">
                        <c:v>1059175976.5279163</c:v>
                      </c:pt>
                      <c:pt idx="55">
                        <c:v>1319468488.7068293</c:v>
                      </c:pt>
                      <c:pt idx="56">
                        <c:v>1242207038.9001017</c:v>
                      </c:pt>
                      <c:pt idx="57">
                        <c:v>1076326244.0238101</c:v>
                      </c:pt>
                      <c:pt idx="58">
                        <c:v>1110253440.9387321</c:v>
                      </c:pt>
                      <c:pt idx="59">
                        <c:v>1485818982.5961781</c:v>
                      </c:pt>
                      <c:pt idx="60">
                        <c:v>2165372412.8263354</c:v>
                      </c:pt>
                      <c:pt idx="61">
                        <c:v>798041677.13924754</c:v>
                      </c:pt>
                      <c:pt idx="62">
                        <c:v>2192480649.5556479</c:v>
                      </c:pt>
                      <c:pt idx="63">
                        <c:v>815541145.00226021</c:v>
                      </c:pt>
                      <c:pt idx="64">
                        <c:v>654137057.99334872</c:v>
                      </c:pt>
                      <c:pt idx="65">
                        <c:v>1014056846.7871852</c:v>
                      </c:pt>
                      <c:pt idx="66">
                        <c:v>946423806.35199618</c:v>
                      </c:pt>
                      <c:pt idx="67">
                        <c:v>1120860165.0176725</c:v>
                      </c:pt>
                      <c:pt idx="68">
                        <c:v>429189881.25587684</c:v>
                      </c:pt>
                      <c:pt idx="69">
                        <c:v>608597868.6378715</c:v>
                      </c:pt>
                      <c:pt idx="70">
                        <c:v>784816434.42604983</c:v>
                      </c:pt>
                      <c:pt idx="71">
                        <c:v>689636715.02865434</c:v>
                      </c:pt>
                      <c:pt idx="72">
                        <c:v>1042613294.8005</c:v>
                      </c:pt>
                      <c:pt idx="73">
                        <c:v>820413453.66566503</c:v>
                      </c:pt>
                      <c:pt idx="74">
                        <c:v>906980235.98813605</c:v>
                      </c:pt>
                      <c:pt idx="75">
                        <c:v>720726312.10350394</c:v>
                      </c:pt>
                      <c:pt idx="76">
                        <c:v>1770393080.7752404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2756-49E0-8165-71463A7D0D3C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ser>
          <c:idx val="4"/>
          <c:order val="4"/>
          <c:tx>
            <c:strRef>
              <c:f>'[BNA Venda de divisas.xlsx]análise'!$G$4</c:f>
              <c:strCache>
                <c:ptCount val="1"/>
                <c:pt idx="0">
                  <c:v>EUR:USD (escala direita)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'[BNA Venda de divisas.xlsx]análise'!$B$5:$B$81</c:f>
              <c:numCache>
                <c:formatCode>mmm\-yy</c:formatCode>
                <c:ptCount val="77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  <c:pt idx="50">
                  <c:v>42430</c:v>
                </c:pt>
                <c:pt idx="51">
                  <c:v>42461</c:v>
                </c:pt>
                <c:pt idx="52">
                  <c:v>42491</c:v>
                </c:pt>
                <c:pt idx="53">
                  <c:v>42522</c:v>
                </c:pt>
                <c:pt idx="54">
                  <c:v>42552</c:v>
                </c:pt>
                <c:pt idx="55">
                  <c:v>42583</c:v>
                </c:pt>
                <c:pt idx="56">
                  <c:v>42614</c:v>
                </c:pt>
                <c:pt idx="57">
                  <c:v>42644</c:v>
                </c:pt>
                <c:pt idx="58">
                  <c:v>42675</c:v>
                </c:pt>
                <c:pt idx="59">
                  <c:v>42705</c:v>
                </c:pt>
                <c:pt idx="60">
                  <c:v>42736</c:v>
                </c:pt>
                <c:pt idx="61">
                  <c:v>42767</c:v>
                </c:pt>
                <c:pt idx="62">
                  <c:v>42795</c:v>
                </c:pt>
                <c:pt idx="63">
                  <c:v>42826</c:v>
                </c:pt>
                <c:pt idx="64">
                  <c:v>42856</c:v>
                </c:pt>
                <c:pt idx="65">
                  <c:v>42887</c:v>
                </c:pt>
                <c:pt idx="66">
                  <c:v>42917</c:v>
                </c:pt>
                <c:pt idx="67">
                  <c:v>42948</c:v>
                </c:pt>
                <c:pt idx="68">
                  <c:v>42979</c:v>
                </c:pt>
                <c:pt idx="69">
                  <c:v>43009</c:v>
                </c:pt>
                <c:pt idx="70">
                  <c:v>43040</c:v>
                </c:pt>
                <c:pt idx="71">
                  <c:v>43070</c:v>
                </c:pt>
                <c:pt idx="72">
                  <c:v>43101</c:v>
                </c:pt>
                <c:pt idx="73">
                  <c:v>43132</c:v>
                </c:pt>
                <c:pt idx="74">
                  <c:v>43160</c:v>
                </c:pt>
                <c:pt idx="75">
                  <c:v>43191</c:v>
                </c:pt>
                <c:pt idx="76">
                  <c:v>43221</c:v>
                </c:pt>
              </c:numCache>
              <c:extLst xmlns:c15="http://schemas.microsoft.com/office/drawing/2012/chart"/>
            </c:numRef>
          </c:cat>
          <c:val>
            <c:numRef>
              <c:f>'[BNA Venda de divisas.xlsx]análise'!$G$64:$G$81</c:f>
              <c:numCache>
                <c:formatCode>#,##0.00</c:formatCode>
                <c:ptCount val="18"/>
                <c:pt idx="0">
                  <c:v>1.1172808406506405</c:v>
                </c:pt>
                <c:pt idx="1">
                  <c:v>1.1172780270134108</c:v>
                </c:pt>
                <c:pt idx="2">
                  <c:v>1.1172773236251972</c:v>
                </c:pt>
                <c:pt idx="3">
                  <c:v>1.1172745101567139</c:v>
                </c:pt>
                <c:pt idx="4">
                  <c:v>1.1172738068106851</c:v>
                </c:pt>
                <c:pt idx="5">
                  <c:v>1.1172716968232166</c:v>
                </c:pt>
                <c:pt idx="6">
                  <c:v>1.1172702902070852</c:v>
                </c:pt>
                <c:pt idx="7">
                  <c:v>1.1172709935109331</c:v>
                </c:pt>
                <c:pt idx="8">
                  <c:v>1.1172681803461553</c:v>
                </c:pt>
                <c:pt idx="9">
                  <c:v>1.1172674770760491</c:v>
                </c:pt>
                <c:pt idx="10">
                  <c:v>1.1172667738143787</c:v>
                </c:pt>
                <c:pt idx="11">
                  <c:v>1.1172660705611428</c:v>
                </c:pt>
                <c:pt idx="12">
                  <c:v>1.1172660705611428</c:v>
                </c:pt>
                <c:pt idx="13">
                  <c:v>1.2455000000000001</c:v>
                </c:pt>
                <c:pt idx="14">
                  <c:v>1.2195</c:v>
                </c:pt>
                <c:pt idx="15">
                  <c:v>1.2323999999999999</c:v>
                </c:pt>
                <c:pt idx="16">
                  <c:v>1.2085999999999999</c:v>
                </c:pt>
                <c:pt idx="17">
                  <c:v>1.166300419313818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56-49E0-8165-71463A7D0D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6148447"/>
        <c:axId val="1062910863"/>
      </c:lineChart>
      <c:dateAx>
        <c:axId val="1023616719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023608111"/>
        <c:crosses val="autoZero"/>
        <c:auto val="1"/>
        <c:lblOffset val="100"/>
        <c:baseTimeUnit val="months"/>
      </c:dateAx>
      <c:valAx>
        <c:axId val="1023608111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023616719"/>
        <c:crosses val="autoZero"/>
        <c:crossBetween val="between"/>
      </c:valAx>
      <c:valAx>
        <c:axId val="1062910863"/>
        <c:scaling>
          <c:orientation val="minMax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436148447"/>
        <c:crosses val="max"/>
        <c:crossBetween val="between"/>
      </c:valAx>
      <c:dateAx>
        <c:axId val="1436148447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062910863"/>
        <c:crosses val="autoZero"/>
        <c:auto val="1"/>
        <c:lblOffset val="100"/>
        <c:baseTimeUnit val="months"/>
      </c:date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9.3913541770212661E-2"/>
          <c:y val="0.8397059655845367"/>
          <c:w val="0.86229892585034407"/>
          <c:h val="0.140327699438007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/>
              <a:t>Passivo em ME</a:t>
            </a:r>
          </a:p>
        </c:rich>
      </c:tx>
      <c:layout>
        <c:manualLayout>
          <c:xMode val="edge"/>
          <c:yMode val="edge"/>
          <c:x val="0.332055750016558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8.0215418634628999E-2"/>
          <c:y val="0.12182047523174931"/>
          <c:w val="0.78024879119983293"/>
          <c:h val="0.498934400242791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'[Indicadores Solidez Sistema Financeiro Angolano - BNA_DSI.xlsx]novo'!$A$34</c:f>
              <c:strCache>
                <c:ptCount val="1"/>
                <c:pt idx="0">
                  <c:v>Passivo ME / Passivo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'[Indicadores Solidez Sistema Financeiro Angolano - BNA_DSI.xlsx]novo'!$AR$6:$BH$6</c:f>
              <c:numCache>
                <c:formatCode>[$-816]mmm/yy;@</c:formatCode>
                <c:ptCount val="17"/>
                <c:pt idx="0">
                  <c:v>42705</c:v>
                </c:pt>
                <c:pt idx="1">
                  <c:v>42736</c:v>
                </c:pt>
                <c:pt idx="2">
                  <c:v>42767</c:v>
                </c:pt>
                <c:pt idx="3">
                  <c:v>42795</c:v>
                </c:pt>
                <c:pt idx="4">
                  <c:v>42826</c:v>
                </c:pt>
                <c:pt idx="5">
                  <c:v>42856</c:v>
                </c:pt>
                <c:pt idx="6">
                  <c:v>42887</c:v>
                </c:pt>
                <c:pt idx="7">
                  <c:v>42917</c:v>
                </c:pt>
                <c:pt idx="8">
                  <c:v>42948</c:v>
                </c:pt>
                <c:pt idx="9">
                  <c:v>42979</c:v>
                </c:pt>
                <c:pt idx="10">
                  <c:v>43009</c:v>
                </c:pt>
                <c:pt idx="11">
                  <c:v>43040</c:v>
                </c:pt>
                <c:pt idx="12">
                  <c:v>43070</c:v>
                </c:pt>
                <c:pt idx="13">
                  <c:v>43101</c:v>
                </c:pt>
                <c:pt idx="14">
                  <c:v>43132</c:v>
                </c:pt>
                <c:pt idx="15">
                  <c:v>43160</c:v>
                </c:pt>
                <c:pt idx="16">
                  <c:v>43191</c:v>
                </c:pt>
              </c:numCache>
            </c:numRef>
          </c:cat>
          <c:val>
            <c:numRef>
              <c:f>'[Indicadores Solidez Sistema Financeiro Angolano - BNA_DSI.xlsx]novo'!$AR$34:$BH$34</c:f>
              <c:numCache>
                <c:formatCode>0.0</c:formatCode>
                <c:ptCount val="17"/>
                <c:pt idx="0">
                  <c:v>34.4</c:v>
                </c:pt>
                <c:pt idx="1">
                  <c:v>34.9</c:v>
                </c:pt>
                <c:pt idx="2">
                  <c:v>34.200000000000003</c:v>
                </c:pt>
                <c:pt idx="3">
                  <c:v>35.299999999999997</c:v>
                </c:pt>
                <c:pt idx="4">
                  <c:v>35</c:v>
                </c:pt>
                <c:pt idx="5">
                  <c:v>34.299999999999997</c:v>
                </c:pt>
                <c:pt idx="6">
                  <c:v>34.6</c:v>
                </c:pt>
                <c:pt idx="7">
                  <c:v>33.799999999999997</c:v>
                </c:pt>
                <c:pt idx="8">
                  <c:v>33.799999999999997</c:v>
                </c:pt>
                <c:pt idx="9" formatCode="General">
                  <c:v>34.299999999999997</c:v>
                </c:pt>
                <c:pt idx="10" formatCode="General">
                  <c:v>33.9</c:v>
                </c:pt>
                <c:pt idx="11" formatCode="General">
                  <c:v>34.1</c:v>
                </c:pt>
                <c:pt idx="12" formatCode="General">
                  <c:v>33.5</c:v>
                </c:pt>
                <c:pt idx="13" formatCode="General">
                  <c:v>38.5</c:v>
                </c:pt>
                <c:pt idx="14" formatCode="General">
                  <c:v>39.200000000000003</c:v>
                </c:pt>
                <c:pt idx="15" formatCode="General">
                  <c:v>38.6</c:v>
                </c:pt>
                <c:pt idx="16" formatCode="General">
                  <c:v>39.1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D9-4DEB-9569-170501117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68791696"/>
        <c:axId val="1173133344"/>
      </c:barChart>
      <c:lineChart>
        <c:grouping val="standard"/>
        <c:varyColors val="0"/>
        <c:ser>
          <c:idx val="1"/>
          <c:order val="1"/>
          <c:tx>
            <c:strRef>
              <c:f>'[Indicadores Solidez Sistema Financeiro Angolano - BNA_DSI.xlsx]novo'!$A$43</c:f>
              <c:strCache>
                <c:ptCount val="1"/>
                <c:pt idx="0">
                  <c:v>Variação mensal da taxa de câmbio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dLbls>
            <c:dLbl>
              <c:idx val="13"/>
              <c:layout>
                <c:manualLayout>
                  <c:x val="-4.8559121413097747E-2"/>
                  <c:y val="-3.4446313927973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D9-4DEB-9569-170501117B80}"/>
                </c:ext>
              </c:extLst>
            </c:dLbl>
            <c:dLbl>
              <c:idx val="16"/>
              <c:layout>
                <c:manualLayout>
                  <c:x val="-5.5496138757825997E-2"/>
                  <c:y val="-4.5928418570631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D9-4DEB-9569-170501117B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'[Indicadores Solidez Sistema Financeiro Angolano - BNA_DSI.xlsx]novo'!$AR$43:$BH$43</c:f>
              <c:numCache>
                <c:formatCode>0%</c:formatCode>
                <c:ptCount val="17"/>
                <c:pt idx="1">
                  <c:v>2.3991171248818448E-5</c:v>
                </c:pt>
                <c:pt idx="2">
                  <c:v>5.9976489216250721E-6</c:v>
                </c:pt>
                <c:pt idx="3">
                  <c:v>2.3990451800192919E-5</c:v>
                </c:pt>
                <c:pt idx="4">
                  <c:v>5.6095730586780447E-6</c:v>
                </c:pt>
                <c:pt idx="5">
                  <c:v>1.8081820236656819E-5</c:v>
                </c:pt>
                <c:pt idx="6">
                  <c:v>6.0271644297725729E-6</c:v>
                </c:pt>
                <c:pt idx="7">
                  <c:v>1.2054256207417417E-5</c:v>
                </c:pt>
                <c:pt idx="8">
                  <c:v>1.2054110903904927E-5</c:v>
                </c:pt>
                <c:pt idx="9">
                  <c:v>6.0269828020333521E-6</c:v>
                </c:pt>
                <c:pt idx="10">
                  <c:v>6.0269464777305818E-6</c:v>
                </c:pt>
                <c:pt idx="11">
                  <c:v>6.0269101536943635E-6</c:v>
                </c:pt>
                <c:pt idx="12">
                  <c:v>0</c:v>
                </c:pt>
                <c:pt idx="13">
                  <c:v>0.25027662903329634</c:v>
                </c:pt>
                <c:pt idx="14">
                  <c:v>2.7414831688544236E-2</c:v>
                </c:pt>
                <c:pt idx="15">
                  <c:v>4.6249132448361666E-3</c:v>
                </c:pt>
                <c:pt idx="16">
                  <c:v>5.5243014274967389E-2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D9-4DEB-9569-170501117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9038223"/>
        <c:axId val="1083598783"/>
      </c:lineChart>
      <c:dateAx>
        <c:axId val="1168791696"/>
        <c:scaling>
          <c:orientation val="minMax"/>
        </c:scaling>
        <c:delete val="0"/>
        <c:axPos val="b"/>
        <c:numFmt formatCode="[$-816]mmm/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173133344"/>
        <c:crosses val="autoZero"/>
        <c:auto val="0"/>
        <c:lblOffset val="100"/>
        <c:baseTimeUnit val="months"/>
      </c:dateAx>
      <c:valAx>
        <c:axId val="1173133344"/>
        <c:scaling>
          <c:orientation val="minMax"/>
          <c:min val="3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168791696"/>
        <c:crosses val="autoZero"/>
        <c:crossBetween val="between"/>
        <c:majorUnit val="2"/>
      </c:valAx>
      <c:valAx>
        <c:axId val="1083598783"/>
        <c:scaling>
          <c:orientation val="minMax"/>
          <c:min val="-1.5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189038223"/>
        <c:crosses val="max"/>
        <c:crossBetween val="between"/>
      </c:valAx>
      <c:dateAx>
        <c:axId val="1189038223"/>
        <c:scaling>
          <c:orientation val="minMax"/>
        </c:scaling>
        <c:delete val="1"/>
        <c:axPos val="b"/>
        <c:majorTickMark val="out"/>
        <c:minorTickMark val="none"/>
        <c:tickLblPos val="nextTo"/>
        <c:crossAx val="1083598783"/>
        <c:crosses val="autoZero"/>
        <c:auto val="0"/>
        <c:lblOffset val="100"/>
        <c:baseTimeUnit val="days"/>
      </c:date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3.0114281929392857E-3"/>
          <c:y val="0.83211959170406535"/>
          <c:w val="0.99698857180706069"/>
          <c:h val="0.159335765720617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pt-P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b="0"/>
            </a:pPr>
            <a:r>
              <a:rPr lang="pt-PT" b="0"/>
              <a:t>Exposição cambial (em % dos FPR)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177368133100513"/>
          <c:y val="0.16230741629308454"/>
          <c:w val="0.79574465520602533"/>
          <c:h val="0.5280933499881395"/>
        </c:manualLayout>
      </c:layout>
      <c:lineChart>
        <c:grouping val="standard"/>
        <c:varyColors val="0"/>
        <c:ser>
          <c:idx val="0"/>
          <c:order val="0"/>
          <c:tx>
            <c:strRef>
              <c:f>'[Indicadores Solidez Sistema Financeiro Angolano - BNA_DSI.xlsx]novo'!$A$37</c:f>
              <c:strCache>
                <c:ptCount val="1"/>
                <c:pt idx="0">
                  <c:v>Exposição Cambial Aberta Liquida / Fundos Próprios 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'[Indicadores Solidez Sistema Financeiro Angolano - BNA_DSI.xlsx]novo'!$AR$6:$BH$6</c:f>
              <c:numCache>
                <c:formatCode>[$-816]mmm/yy;@</c:formatCode>
                <c:ptCount val="17"/>
                <c:pt idx="0">
                  <c:v>42705</c:v>
                </c:pt>
                <c:pt idx="1">
                  <c:v>42736</c:v>
                </c:pt>
                <c:pt idx="2">
                  <c:v>42767</c:v>
                </c:pt>
                <c:pt idx="3">
                  <c:v>42795</c:v>
                </c:pt>
                <c:pt idx="4">
                  <c:v>42826</c:v>
                </c:pt>
                <c:pt idx="5">
                  <c:v>42856</c:v>
                </c:pt>
                <c:pt idx="6">
                  <c:v>42887</c:v>
                </c:pt>
                <c:pt idx="7">
                  <c:v>42917</c:v>
                </c:pt>
                <c:pt idx="8">
                  <c:v>42948</c:v>
                </c:pt>
                <c:pt idx="9">
                  <c:v>42979</c:v>
                </c:pt>
                <c:pt idx="10">
                  <c:v>43009</c:v>
                </c:pt>
                <c:pt idx="11">
                  <c:v>43040</c:v>
                </c:pt>
                <c:pt idx="12">
                  <c:v>43070</c:v>
                </c:pt>
                <c:pt idx="13">
                  <c:v>43101</c:v>
                </c:pt>
                <c:pt idx="14">
                  <c:v>43132</c:v>
                </c:pt>
                <c:pt idx="15">
                  <c:v>43160</c:v>
                </c:pt>
                <c:pt idx="16">
                  <c:v>43191</c:v>
                </c:pt>
              </c:numCache>
            </c:numRef>
          </c:cat>
          <c:val>
            <c:numRef>
              <c:f>'[Indicadores Solidez Sistema Financeiro Angolano - BNA_DSI.xlsx]novo'!$AR$37:$BH$37</c:f>
              <c:numCache>
                <c:formatCode>0.0</c:formatCode>
                <c:ptCount val="17"/>
                <c:pt idx="0">
                  <c:v>42.9</c:v>
                </c:pt>
                <c:pt idx="1">
                  <c:v>57.9</c:v>
                </c:pt>
                <c:pt idx="2">
                  <c:v>54.2</c:v>
                </c:pt>
                <c:pt idx="3">
                  <c:v>48.6</c:v>
                </c:pt>
                <c:pt idx="4" formatCode="General">
                  <c:v>42.9</c:v>
                </c:pt>
                <c:pt idx="5">
                  <c:v>36.799999999999997</c:v>
                </c:pt>
                <c:pt idx="6">
                  <c:v>37.9</c:v>
                </c:pt>
                <c:pt idx="7" formatCode="General">
                  <c:v>36.799999999999997</c:v>
                </c:pt>
                <c:pt idx="8">
                  <c:v>34</c:v>
                </c:pt>
                <c:pt idx="9">
                  <c:v>29.4</c:v>
                </c:pt>
                <c:pt idx="10">
                  <c:v>33.4</c:v>
                </c:pt>
                <c:pt idx="11">
                  <c:v>39.4</c:v>
                </c:pt>
                <c:pt idx="12">
                  <c:v>46.1</c:v>
                </c:pt>
                <c:pt idx="13">
                  <c:v>52.2</c:v>
                </c:pt>
                <c:pt idx="14">
                  <c:v>52.5</c:v>
                </c:pt>
                <c:pt idx="15">
                  <c:v>50.9</c:v>
                </c:pt>
                <c:pt idx="16">
                  <c:v>50.5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D1-4ED6-9230-37780BC30CB3}"/>
            </c:ext>
          </c:extLst>
        </c:ser>
        <c:ser>
          <c:idx val="1"/>
          <c:order val="1"/>
          <c:tx>
            <c:strRef>
              <c:f>'[Indicadores Solidez Sistema Financeiro Angolano - BNA_DSI.xlsx]novo'!$A$38</c:f>
              <c:strCache>
                <c:ptCount val="1"/>
                <c:pt idx="0">
                  <c:v>Limite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'[Indicadores Solidez Sistema Financeiro Angolano - BNA_DSI.xlsx]novo'!$AR$6:$BH$6</c:f>
              <c:numCache>
                <c:formatCode>[$-816]mmm/yy;@</c:formatCode>
                <c:ptCount val="17"/>
                <c:pt idx="0">
                  <c:v>42705</c:v>
                </c:pt>
                <c:pt idx="1">
                  <c:v>42736</c:v>
                </c:pt>
                <c:pt idx="2">
                  <c:v>42767</c:v>
                </c:pt>
                <c:pt idx="3">
                  <c:v>42795</c:v>
                </c:pt>
                <c:pt idx="4">
                  <c:v>42826</c:v>
                </c:pt>
                <c:pt idx="5">
                  <c:v>42856</c:v>
                </c:pt>
                <c:pt idx="6">
                  <c:v>42887</c:v>
                </c:pt>
                <c:pt idx="7">
                  <c:v>42917</c:v>
                </c:pt>
                <c:pt idx="8">
                  <c:v>42948</c:v>
                </c:pt>
                <c:pt idx="9">
                  <c:v>42979</c:v>
                </c:pt>
                <c:pt idx="10">
                  <c:v>43009</c:v>
                </c:pt>
                <c:pt idx="11">
                  <c:v>43040</c:v>
                </c:pt>
                <c:pt idx="12">
                  <c:v>43070</c:v>
                </c:pt>
                <c:pt idx="13">
                  <c:v>43101</c:v>
                </c:pt>
                <c:pt idx="14">
                  <c:v>43132</c:v>
                </c:pt>
                <c:pt idx="15">
                  <c:v>43160</c:v>
                </c:pt>
                <c:pt idx="16">
                  <c:v>43191</c:v>
                </c:pt>
              </c:numCache>
            </c:numRef>
          </c:cat>
          <c:val>
            <c:numRef>
              <c:f>'[Indicadores Solidez Sistema Financeiro Angolano - BNA_DSI.xlsx]novo'!$AR$38:$BH$38</c:f>
              <c:numCache>
                <c:formatCode>General</c:formatCode>
                <c:ptCount val="1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D1-4ED6-9230-37780BC30CB3}"/>
            </c:ext>
          </c:extLst>
        </c:ser>
        <c:ser>
          <c:idx val="2"/>
          <c:order val="2"/>
          <c:tx>
            <c:strRef>
              <c:f>'[Indicadores Solidez Sistema Financeiro Angolano - BNA_DSI.xlsx]novo'!$A$39</c:f>
              <c:strCache>
                <c:ptCount val="1"/>
                <c:pt idx="0">
                  <c:v>Limite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'[Indicadores Solidez Sistema Financeiro Angolano - BNA_DSI.xlsx]novo'!$AR$6:$BH$6</c:f>
              <c:numCache>
                <c:formatCode>[$-816]mmm/yy;@</c:formatCode>
                <c:ptCount val="17"/>
                <c:pt idx="0">
                  <c:v>42705</c:v>
                </c:pt>
                <c:pt idx="1">
                  <c:v>42736</c:v>
                </c:pt>
                <c:pt idx="2">
                  <c:v>42767</c:v>
                </c:pt>
                <c:pt idx="3">
                  <c:v>42795</c:v>
                </c:pt>
                <c:pt idx="4">
                  <c:v>42826</c:v>
                </c:pt>
                <c:pt idx="5">
                  <c:v>42856</c:v>
                </c:pt>
                <c:pt idx="6">
                  <c:v>42887</c:v>
                </c:pt>
                <c:pt idx="7">
                  <c:v>42917</c:v>
                </c:pt>
                <c:pt idx="8">
                  <c:v>42948</c:v>
                </c:pt>
                <c:pt idx="9">
                  <c:v>42979</c:v>
                </c:pt>
                <c:pt idx="10">
                  <c:v>43009</c:v>
                </c:pt>
                <c:pt idx="11">
                  <c:v>43040</c:v>
                </c:pt>
                <c:pt idx="12">
                  <c:v>43070</c:v>
                </c:pt>
                <c:pt idx="13">
                  <c:v>43101</c:v>
                </c:pt>
                <c:pt idx="14">
                  <c:v>43132</c:v>
                </c:pt>
                <c:pt idx="15">
                  <c:v>43160</c:v>
                </c:pt>
                <c:pt idx="16">
                  <c:v>43191</c:v>
                </c:pt>
              </c:numCache>
            </c:numRef>
          </c:cat>
          <c:val>
            <c:numRef>
              <c:f>'[Indicadores Solidez Sistema Financeiro Angolano - BNA_DSI.xlsx]novo'!$AR$39:$BH$39</c:f>
              <c:numCache>
                <c:formatCode>General</c:formatCode>
                <c:ptCount val="1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D1-4ED6-9230-37780BC30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5900960"/>
        <c:axId val="1"/>
      </c:lineChart>
      <c:dateAx>
        <c:axId val="275900960"/>
        <c:scaling>
          <c:orientation val="minMax"/>
        </c:scaling>
        <c:delete val="0"/>
        <c:axPos val="b"/>
        <c:numFmt formatCode="[$-816]mmm/yy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PT"/>
          </a:p>
        </c:txPr>
        <c:crossAx val="1"/>
        <c:crosses val="autoZero"/>
        <c:auto val="1"/>
        <c:lblOffset val="100"/>
        <c:baseTimeUnit val="days"/>
      </c:dateAx>
      <c:valAx>
        <c:axId val="1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PT"/>
          </a:p>
        </c:txPr>
        <c:crossAx val="275900960"/>
        <c:crosses val="autoZero"/>
        <c:crossBetween val="between"/>
        <c:majorUnit val="20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>
              <a:lumMod val="65000"/>
              <a:lumOff val="35000"/>
            </a:schemeClr>
          </a:solidFill>
        </a:defRPr>
      </a:pPr>
      <a:endParaRPr lang="pt-P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b="0" dirty="0"/>
              <a:t>Margem financeira, </a:t>
            </a:r>
            <a:r>
              <a:rPr lang="pt-PT" b="0" i="1" dirty="0" err="1"/>
              <a:t>cost</a:t>
            </a:r>
            <a:r>
              <a:rPr lang="pt-PT" b="0" i="1" dirty="0"/>
              <a:t>-to-</a:t>
            </a:r>
            <a:r>
              <a:rPr lang="pt-PT" b="0" i="1" dirty="0" err="1"/>
              <a:t>income</a:t>
            </a:r>
            <a:r>
              <a:rPr lang="pt-PT" b="0" dirty="0"/>
              <a:t> e ROE (%)</a:t>
            </a:r>
          </a:p>
        </c:rich>
      </c:tx>
      <c:layout>
        <c:manualLayout>
          <c:xMode val="edge"/>
          <c:yMode val="edge"/>
          <c:x val="0.1310116245066001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9.6187861960012611E-2"/>
          <c:y val="9.421412558858093E-2"/>
          <c:w val="0.86879111059120095"/>
          <c:h val="0.52284907139905323"/>
        </c:manualLayout>
      </c:layout>
      <c:lineChart>
        <c:grouping val="standard"/>
        <c:varyColors val="0"/>
        <c:ser>
          <c:idx val="1"/>
          <c:order val="0"/>
          <c:tx>
            <c:strRef>
              <c:f>novo!$A$41</c:f>
              <c:strCache>
                <c:ptCount val="1"/>
                <c:pt idx="0">
                  <c:v>Rendibilidade do Capital (ROE) (anualizada)</c:v>
                </c:pt>
              </c:strCache>
            </c:strRef>
          </c:tx>
          <c:spPr>
            <a:ln w="28575" cap="rnd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5.5732774074693431E-2"/>
                  <c:y val="-4.6228719318872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5A-435E-90F9-1E4F4982A113}"/>
                </c:ext>
              </c:extLst>
            </c:dLbl>
            <c:dLbl>
              <c:idx val="16"/>
              <c:layout>
                <c:manualLayout>
                  <c:x val="-1.4866205393134456E-16"/>
                  <c:y val="-3.0924642379864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4D-4524-B477-4F04DF2B1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novo!$AR$6:$BH$6</c:f>
              <c:numCache>
                <c:formatCode>[$-816]mmm/yy;@</c:formatCode>
                <c:ptCount val="17"/>
                <c:pt idx="0">
                  <c:v>42705</c:v>
                </c:pt>
                <c:pt idx="1">
                  <c:v>42736</c:v>
                </c:pt>
                <c:pt idx="2">
                  <c:v>42767</c:v>
                </c:pt>
                <c:pt idx="3">
                  <c:v>42795</c:v>
                </c:pt>
                <c:pt idx="4">
                  <c:v>42826</c:v>
                </c:pt>
                <c:pt idx="5">
                  <c:v>42856</c:v>
                </c:pt>
                <c:pt idx="6">
                  <c:v>42887</c:v>
                </c:pt>
                <c:pt idx="7">
                  <c:v>42917</c:v>
                </c:pt>
                <c:pt idx="8">
                  <c:v>42948</c:v>
                </c:pt>
                <c:pt idx="9">
                  <c:v>42979</c:v>
                </c:pt>
                <c:pt idx="10">
                  <c:v>43009</c:v>
                </c:pt>
                <c:pt idx="11">
                  <c:v>43040</c:v>
                </c:pt>
                <c:pt idx="12">
                  <c:v>43070</c:v>
                </c:pt>
                <c:pt idx="13">
                  <c:v>43101</c:v>
                </c:pt>
                <c:pt idx="14">
                  <c:v>43132</c:v>
                </c:pt>
                <c:pt idx="15">
                  <c:v>43160</c:v>
                </c:pt>
                <c:pt idx="16">
                  <c:v>43191</c:v>
                </c:pt>
              </c:numCache>
            </c:numRef>
          </c:cat>
          <c:val>
            <c:numRef>
              <c:f>novo!$AR$41:$BH$41</c:f>
              <c:numCache>
                <c:formatCode>0.0</c:formatCode>
                <c:ptCount val="17"/>
                <c:pt idx="0">
                  <c:v>15.600000000000001</c:v>
                </c:pt>
                <c:pt idx="1">
                  <c:v>32.400000000000006</c:v>
                </c:pt>
                <c:pt idx="2">
                  <c:v>21.6</c:v>
                </c:pt>
                <c:pt idx="3">
                  <c:v>11.6</c:v>
                </c:pt>
                <c:pt idx="4">
                  <c:v>9.6000000000000014</c:v>
                </c:pt>
                <c:pt idx="5">
                  <c:v>9.84</c:v>
                </c:pt>
                <c:pt idx="6">
                  <c:v>8.4</c:v>
                </c:pt>
                <c:pt idx="7">
                  <c:v>9.7714285714285722</c:v>
                </c:pt>
                <c:pt idx="8">
                  <c:v>11.55</c:v>
                </c:pt>
                <c:pt idx="9">
                  <c:v>14.8</c:v>
                </c:pt>
                <c:pt idx="10">
                  <c:v>15</c:v>
                </c:pt>
                <c:pt idx="11">
                  <c:v>13.418181818181818</c:v>
                </c:pt>
                <c:pt idx="12">
                  <c:v>14.5</c:v>
                </c:pt>
                <c:pt idx="13">
                  <c:v>163.19999999999999</c:v>
                </c:pt>
                <c:pt idx="14">
                  <c:v>60</c:v>
                </c:pt>
                <c:pt idx="15">
                  <c:v>38.799999999999997</c:v>
                </c:pt>
                <c:pt idx="16">
                  <c:v>46.2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5A-435E-90F9-1E4F4982A113}"/>
            </c:ext>
          </c:extLst>
        </c:ser>
        <c:ser>
          <c:idx val="2"/>
          <c:order val="1"/>
          <c:tx>
            <c:strRef>
              <c:f>novo!$A$24</c:f>
              <c:strCache>
                <c:ptCount val="1"/>
                <c:pt idx="0">
                  <c:v>Cost-to-income</c:v>
                </c:pt>
              </c:strCache>
            </c:strRef>
          </c:tx>
          <c:spPr>
            <a:ln w="28575" cap="rnd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val>
            <c:numRef>
              <c:f>novo!$AR$24:$BH$24</c:f>
              <c:numCache>
                <c:formatCode>0.0</c:formatCode>
                <c:ptCount val="17"/>
                <c:pt idx="0">
                  <c:v>45.2</c:v>
                </c:pt>
                <c:pt idx="1">
                  <c:v>51.4</c:v>
                </c:pt>
                <c:pt idx="2">
                  <c:v>49.9</c:v>
                </c:pt>
                <c:pt idx="3">
                  <c:v>62</c:v>
                </c:pt>
                <c:pt idx="4">
                  <c:v>63.9</c:v>
                </c:pt>
                <c:pt idx="5">
                  <c:v>60.3</c:v>
                </c:pt>
                <c:pt idx="6">
                  <c:v>59.5</c:v>
                </c:pt>
                <c:pt idx="7">
                  <c:v>60.4</c:v>
                </c:pt>
                <c:pt idx="8">
                  <c:v>55.4</c:v>
                </c:pt>
                <c:pt idx="9">
                  <c:v>51.8</c:v>
                </c:pt>
                <c:pt idx="10">
                  <c:v>51</c:v>
                </c:pt>
                <c:pt idx="11">
                  <c:v>50.9</c:v>
                </c:pt>
                <c:pt idx="12">
                  <c:v>51.8</c:v>
                </c:pt>
                <c:pt idx="13">
                  <c:v>15.8</c:v>
                </c:pt>
                <c:pt idx="14">
                  <c:v>20.7</c:v>
                </c:pt>
                <c:pt idx="15">
                  <c:v>23.9</c:v>
                </c:pt>
                <c:pt idx="16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5A-435E-90F9-1E4F4982A113}"/>
            </c:ext>
          </c:extLst>
        </c:ser>
        <c:ser>
          <c:idx val="0"/>
          <c:order val="2"/>
          <c:tx>
            <c:strRef>
              <c:f>novo!$A$28</c:f>
              <c:strCache>
                <c:ptCount val="1"/>
                <c:pt idx="0">
                  <c:v>Margem financeira / Margem bruta 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val>
            <c:numRef>
              <c:f>novo!$AR$28:$BH$28</c:f>
              <c:numCache>
                <c:formatCode>0.0</c:formatCode>
                <c:ptCount val="17"/>
                <c:pt idx="0">
                  <c:v>63.1</c:v>
                </c:pt>
                <c:pt idx="1">
                  <c:v>62</c:v>
                </c:pt>
                <c:pt idx="2">
                  <c:v>65.099999999999994</c:v>
                </c:pt>
                <c:pt idx="3">
                  <c:v>58.1</c:v>
                </c:pt>
                <c:pt idx="4">
                  <c:v>65.099999999999994</c:v>
                </c:pt>
                <c:pt idx="5">
                  <c:v>70.599999999999994</c:v>
                </c:pt>
                <c:pt idx="6">
                  <c:v>69.5</c:v>
                </c:pt>
                <c:pt idx="7">
                  <c:v>69.099999999999994</c:v>
                </c:pt>
                <c:pt idx="8">
                  <c:v>71.400000000000006</c:v>
                </c:pt>
                <c:pt idx="9">
                  <c:v>73.2</c:v>
                </c:pt>
                <c:pt idx="10">
                  <c:v>74.099999999999994</c:v>
                </c:pt>
                <c:pt idx="11">
                  <c:v>74.5</c:v>
                </c:pt>
                <c:pt idx="12">
                  <c:v>72.2</c:v>
                </c:pt>
                <c:pt idx="13">
                  <c:v>27.2</c:v>
                </c:pt>
                <c:pt idx="14">
                  <c:v>37.1</c:v>
                </c:pt>
                <c:pt idx="15">
                  <c:v>41.8</c:v>
                </c:pt>
                <c:pt idx="16">
                  <c:v>40.200000000000003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5A-435E-90F9-1E4F4982A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5900960"/>
        <c:axId val="1"/>
      </c:lineChart>
      <c:dateAx>
        <c:axId val="275900960"/>
        <c:scaling>
          <c:orientation val="minMax"/>
        </c:scaling>
        <c:delete val="0"/>
        <c:axPos val="b"/>
        <c:numFmt formatCode="[$-816]mmm/yy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"/>
        <c:crosses val="autoZero"/>
        <c:auto val="1"/>
        <c:lblOffset val="100"/>
        <c:baseTimeUnit val="days"/>
      </c:dateAx>
      <c:valAx>
        <c:axId val="1"/>
        <c:scaling>
          <c:orientation val="minMax"/>
          <c:max val="16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75900960"/>
        <c:crosses val="autoZero"/>
        <c:crossBetween val="between"/>
        <c:majorUnit val="20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"/>
          <c:y val="0.80747141130814781"/>
          <c:w val="1"/>
          <c:h val="0.170847470233648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600">
          <a:solidFill>
            <a:schemeClr val="tx1">
              <a:lumMod val="65000"/>
              <a:lumOff val="35000"/>
            </a:schemeClr>
          </a:solidFill>
        </a:defRPr>
      </a:pPr>
      <a:endParaRPr lang="pt-P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dirty="0"/>
              <a:t>Mercado secundário </a:t>
            </a:r>
            <a:endParaRPr lang="pt-PT" baseline="0" dirty="0"/>
          </a:p>
          <a:p>
            <a:pPr>
              <a:defRPr/>
            </a:pPr>
            <a:r>
              <a:rPr lang="pt-PT" i="1" dirty="0"/>
              <a:t>Spread</a:t>
            </a:r>
            <a:r>
              <a:rPr lang="pt-PT" dirty="0"/>
              <a:t> diário das notas USD em</a:t>
            </a:r>
            <a:r>
              <a:rPr lang="pt-PT" baseline="0" dirty="0"/>
              <a:t> </a:t>
            </a:r>
            <a:r>
              <a:rPr lang="pt-PT" dirty="0"/>
              <a:t>2018</a:t>
            </a:r>
          </a:p>
        </c:rich>
      </c:tx>
      <c:layout>
        <c:manualLayout>
          <c:xMode val="edge"/>
          <c:yMode val="edge"/>
          <c:x val="0.25287716569503971"/>
          <c:y val="3.560302126677792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8.4456036745406818E-2"/>
          <c:y val="0.22587173436894206"/>
          <c:w val="0.88498840769903764"/>
          <c:h val="0.66309393618873302"/>
        </c:manualLayout>
      </c:layout>
      <c:lineChart>
        <c:grouping val="standard"/>
        <c:varyColors val="0"/>
        <c:ser>
          <c:idx val="4"/>
          <c:order val="3"/>
          <c:tx>
            <c:strRef>
              <c:f>Resumo!$I$3</c:f>
              <c:strCache>
                <c:ptCount val="1"/>
                <c:pt idx="0">
                  <c:v>Spread venda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Resumo!$B$4:$B$105</c:f>
              <c:numCache>
                <c:formatCode>m/d/yyyy</c:formatCode>
                <c:ptCount val="1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43137</c:v>
                </c:pt>
                <c:pt idx="25">
                  <c:v>43138</c:v>
                </c:pt>
                <c:pt idx="26">
                  <c:v>43139</c:v>
                </c:pt>
                <c:pt idx="27">
                  <c:v>43140</c:v>
                </c:pt>
                <c:pt idx="28">
                  <c:v>43143</c:v>
                </c:pt>
                <c:pt idx="29">
                  <c:v>43145</c:v>
                </c:pt>
                <c:pt idx="30">
                  <c:v>43146</c:v>
                </c:pt>
                <c:pt idx="31">
                  <c:v>43147</c:v>
                </c:pt>
                <c:pt idx="32">
                  <c:v>43150</c:v>
                </c:pt>
                <c:pt idx="33">
                  <c:v>43151</c:v>
                </c:pt>
                <c:pt idx="34">
                  <c:v>43152</c:v>
                </c:pt>
                <c:pt idx="35">
                  <c:v>43153</c:v>
                </c:pt>
                <c:pt idx="36">
                  <c:v>43154</c:v>
                </c:pt>
                <c:pt idx="37">
                  <c:v>43157</c:v>
                </c:pt>
                <c:pt idx="38">
                  <c:v>43158</c:v>
                </c:pt>
                <c:pt idx="39">
                  <c:v>43159</c:v>
                </c:pt>
                <c:pt idx="40">
                  <c:v>43160</c:v>
                </c:pt>
                <c:pt idx="41">
                  <c:v>43161</c:v>
                </c:pt>
                <c:pt idx="42">
                  <c:v>43164</c:v>
                </c:pt>
                <c:pt idx="43">
                  <c:v>43165</c:v>
                </c:pt>
                <c:pt idx="44">
                  <c:v>43166</c:v>
                </c:pt>
                <c:pt idx="45">
                  <c:v>43168</c:v>
                </c:pt>
                <c:pt idx="46">
                  <c:v>43171</c:v>
                </c:pt>
                <c:pt idx="47">
                  <c:v>43172</c:v>
                </c:pt>
                <c:pt idx="48">
                  <c:v>43173</c:v>
                </c:pt>
                <c:pt idx="49">
                  <c:v>43174</c:v>
                </c:pt>
                <c:pt idx="50">
                  <c:v>43175</c:v>
                </c:pt>
                <c:pt idx="51">
                  <c:v>43178</c:v>
                </c:pt>
                <c:pt idx="52">
                  <c:v>43179</c:v>
                </c:pt>
                <c:pt idx="53">
                  <c:v>43180</c:v>
                </c:pt>
                <c:pt idx="54">
                  <c:v>43181</c:v>
                </c:pt>
                <c:pt idx="55">
                  <c:v>43182</c:v>
                </c:pt>
                <c:pt idx="56">
                  <c:v>43185</c:v>
                </c:pt>
                <c:pt idx="57">
                  <c:v>43186</c:v>
                </c:pt>
                <c:pt idx="58">
                  <c:v>43187</c:v>
                </c:pt>
                <c:pt idx="59">
                  <c:v>43188</c:v>
                </c:pt>
                <c:pt idx="60">
                  <c:v>43192</c:v>
                </c:pt>
                <c:pt idx="61">
                  <c:v>43193</c:v>
                </c:pt>
                <c:pt idx="62">
                  <c:v>43195</c:v>
                </c:pt>
                <c:pt idx="63">
                  <c:v>43196</c:v>
                </c:pt>
                <c:pt idx="64">
                  <c:v>43199</c:v>
                </c:pt>
                <c:pt idx="65">
                  <c:v>43200</c:v>
                </c:pt>
                <c:pt idx="66">
                  <c:v>43201</c:v>
                </c:pt>
                <c:pt idx="67">
                  <c:v>43202</c:v>
                </c:pt>
                <c:pt idx="68">
                  <c:v>43203</c:v>
                </c:pt>
                <c:pt idx="69">
                  <c:v>43206</c:v>
                </c:pt>
                <c:pt idx="70">
                  <c:v>43207</c:v>
                </c:pt>
                <c:pt idx="71">
                  <c:v>43208</c:v>
                </c:pt>
                <c:pt idx="72">
                  <c:v>43209</c:v>
                </c:pt>
                <c:pt idx="73">
                  <c:v>43210</c:v>
                </c:pt>
                <c:pt idx="74">
                  <c:v>43213</c:v>
                </c:pt>
                <c:pt idx="75">
                  <c:v>43214</c:v>
                </c:pt>
                <c:pt idx="76">
                  <c:v>43215</c:v>
                </c:pt>
                <c:pt idx="77">
                  <c:v>43216</c:v>
                </c:pt>
                <c:pt idx="78">
                  <c:v>43217</c:v>
                </c:pt>
                <c:pt idx="79">
                  <c:v>43220</c:v>
                </c:pt>
                <c:pt idx="80">
                  <c:v>43222</c:v>
                </c:pt>
                <c:pt idx="81">
                  <c:v>43223</c:v>
                </c:pt>
                <c:pt idx="82">
                  <c:v>43224</c:v>
                </c:pt>
                <c:pt idx="83">
                  <c:v>43227</c:v>
                </c:pt>
                <c:pt idx="84">
                  <c:v>43228</c:v>
                </c:pt>
                <c:pt idx="85">
                  <c:v>43229</c:v>
                </c:pt>
                <c:pt idx="86">
                  <c:v>43230</c:v>
                </c:pt>
                <c:pt idx="87">
                  <c:v>43231</c:v>
                </c:pt>
                <c:pt idx="88">
                  <c:v>43234</c:v>
                </c:pt>
                <c:pt idx="89">
                  <c:v>43235</c:v>
                </c:pt>
                <c:pt idx="90">
                  <c:v>43236</c:v>
                </c:pt>
                <c:pt idx="91">
                  <c:v>43237</c:v>
                </c:pt>
                <c:pt idx="92">
                  <c:v>43238</c:v>
                </c:pt>
                <c:pt idx="93">
                  <c:v>43241</c:v>
                </c:pt>
                <c:pt idx="94">
                  <c:v>43242</c:v>
                </c:pt>
                <c:pt idx="95">
                  <c:v>43243</c:v>
                </c:pt>
                <c:pt idx="96">
                  <c:v>43244</c:v>
                </c:pt>
                <c:pt idx="97">
                  <c:v>43245</c:v>
                </c:pt>
                <c:pt idx="98">
                  <c:v>43248</c:v>
                </c:pt>
                <c:pt idx="99">
                  <c:v>43249</c:v>
                </c:pt>
                <c:pt idx="100">
                  <c:v>43250</c:v>
                </c:pt>
                <c:pt idx="101">
                  <c:v>43251</c:v>
                </c:pt>
              </c:numCache>
            </c:numRef>
          </c:cat>
          <c:val>
            <c:numRef>
              <c:f>Resumo!$I$4:$I$105</c:f>
              <c:numCache>
                <c:formatCode>0%</c:formatCode>
                <c:ptCount val="102"/>
                <c:pt idx="0">
                  <c:v>0.30240303313414574</c:v>
                </c:pt>
                <c:pt idx="1">
                  <c:v>0.30068261205158808</c:v>
                </c:pt>
                <c:pt idx="2">
                  <c:v>0.30080704472294978</c:v>
                </c:pt>
                <c:pt idx="3">
                  <c:v>0.30129596008315013</c:v>
                </c:pt>
                <c:pt idx="4">
                  <c:v>0.29738142926893019</c:v>
                </c:pt>
                <c:pt idx="5">
                  <c:v>0.22491181803265481</c:v>
                </c:pt>
                <c:pt idx="6">
                  <c:v>0.24265351124952605</c:v>
                </c:pt>
                <c:pt idx="7">
                  <c:v>0.28072301422518736</c:v>
                </c:pt>
                <c:pt idx="8">
                  <c:v>0.24428968725283357</c:v>
                </c:pt>
                <c:pt idx="9">
                  <c:v>0.26517207719800778</c:v>
                </c:pt>
                <c:pt idx="10">
                  <c:v>0.26501128567536708</c:v>
                </c:pt>
                <c:pt idx="11">
                  <c:v>0.21991302231037807</c:v>
                </c:pt>
                <c:pt idx="12">
                  <c:v>0.21385057127102222</c:v>
                </c:pt>
                <c:pt idx="13">
                  <c:v>0.21645502552947571</c:v>
                </c:pt>
                <c:pt idx="14">
                  <c:v>0.24000966283924138</c:v>
                </c:pt>
                <c:pt idx="15">
                  <c:v>0.23251793187520442</c:v>
                </c:pt>
                <c:pt idx="16">
                  <c:v>3.1463385028719051E-2</c:v>
                </c:pt>
                <c:pt idx="17">
                  <c:v>2.0890547731204166E-2</c:v>
                </c:pt>
                <c:pt idx="18">
                  <c:v>2.0858580889053447E-2</c:v>
                </c:pt>
                <c:pt idx="19">
                  <c:v>2.0659995056996637E-2</c:v>
                </c:pt>
                <c:pt idx="20">
                  <c:v>9.2335596963709545E-3</c:v>
                </c:pt>
                <c:pt idx="21">
                  <c:v>2.3133380254367664E-2</c:v>
                </c:pt>
                <c:pt idx="22">
                  <c:v>1.9968897249415311E-2</c:v>
                </c:pt>
                <c:pt idx="23">
                  <c:v>2.0992638565981464E-2</c:v>
                </c:pt>
                <c:pt idx="24">
                  <c:v>2.0671321261660162E-2</c:v>
                </c:pt>
                <c:pt idx="25">
                  <c:v>2.0898448203275344E-2</c:v>
                </c:pt>
                <c:pt idx="26">
                  <c:v>1.692779192691914E-2</c:v>
                </c:pt>
                <c:pt idx="27">
                  <c:v>1.7355472084550246E-2</c:v>
                </c:pt>
                <c:pt idx="28">
                  <c:v>2.0455702345136131E-2</c:v>
                </c:pt>
                <c:pt idx="29">
                  <c:v>1.8079343984601887E-2</c:v>
                </c:pt>
                <c:pt idx="30">
                  <c:v>3.4009654668336983E-2</c:v>
                </c:pt>
                <c:pt idx="31">
                  <c:v>1.6854836820775959E-2</c:v>
                </c:pt>
                <c:pt idx="32">
                  <c:v>1.6513443408958054E-2</c:v>
                </c:pt>
                <c:pt idx="33">
                  <c:v>2.0788710580342821E-2</c:v>
                </c:pt>
                <c:pt idx="34">
                  <c:v>1.7816795730104536E-2</c:v>
                </c:pt>
                <c:pt idx="35">
                  <c:v>1.8380082300320993E-2</c:v>
                </c:pt>
                <c:pt idx="36">
                  <c:v>2.0672205443924185E-2</c:v>
                </c:pt>
                <c:pt idx="37">
                  <c:v>2.1507203928331955E-2</c:v>
                </c:pt>
                <c:pt idx="38">
                  <c:v>1.9278914718494081E-2</c:v>
                </c:pt>
                <c:pt idx="39">
                  <c:v>1.2660810107878563E-2</c:v>
                </c:pt>
                <c:pt idx="40">
                  <c:v>1.9508192985254909E-2</c:v>
                </c:pt>
                <c:pt idx="41">
                  <c:v>2.079347595820067E-2</c:v>
                </c:pt>
                <c:pt idx="42">
                  <c:v>2.0665547683205252E-2</c:v>
                </c:pt>
                <c:pt idx="43">
                  <c:v>2.0659282408475761E-2</c:v>
                </c:pt>
                <c:pt idx="44">
                  <c:v>2.0675685190069907E-2</c:v>
                </c:pt>
                <c:pt idx="45">
                  <c:v>1.0877108683653759E-2</c:v>
                </c:pt>
                <c:pt idx="46">
                  <c:v>2.1780220649383522E-2</c:v>
                </c:pt>
                <c:pt idx="47">
                  <c:v>2.5546064700917831E-2</c:v>
                </c:pt>
                <c:pt idx="48">
                  <c:v>1.9286305702629666E-2</c:v>
                </c:pt>
                <c:pt idx="49">
                  <c:v>1.9322293377165858E-2</c:v>
                </c:pt>
                <c:pt idx="50">
                  <c:v>1.5711476009696759E-2</c:v>
                </c:pt>
                <c:pt idx="51">
                  <c:v>2.2980973574155784E-2</c:v>
                </c:pt>
                <c:pt idx="52">
                  <c:v>1.7123359062729833E-2</c:v>
                </c:pt>
                <c:pt idx="53">
                  <c:v>2.2110435512583529E-2</c:v>
                </c:pt>
                <c:pt idx="54">
                  <c:v>2.3495201299676496E-2</c:v>
                </c:pt>
                <c:pt idx="55">
                  <c:v>2.3765152337153761E-2</c:v>
                </c:pt>
                <c:pt idx="56">
                  <c:v>2.6584883089678105E-2</c:v>
                </c:pt>
                <c:pt idx="57">
                  <c:v>1.7986696285621516E-2</c:v>
                </c:pt>
                <c:pt idx="58">
                  <c:v>1.6634095440083856E-2</c:v>
                </c:pt>
                <c:pt idx="59">
                  <c:v>1.8689385020191945E-2</c:v>
                </c:pt>
                <c:pt idx="60">
                  <c:v>2.1585037496738315E-2</c:v>
                </c:pt>
                <c:pt idx="61">
                  <c:v>2.0790108467018335E-2</c:v>
                </c:pt>
                <c:pt idx="62">
                  <c:v>8.8407128623681618E-3</c:v>
                </c:pt>
                <c:pt idx="63">
                  <c:v>2.3189909161657252E-2</c:v>
                </c:pt>
                <c:pt idx="64">
                  <c:v>2.5244400574595951E-2</c:v>
                </c:pt>
                <c:pt idx="65">
                  <c:v>2.2217272259254E-2</c:v>
                </c:pt>
                <c:pt idx="66">
                  <c:v>2.1468499069437055E-2</c:v>
                </c:pt>
                <c:pt idx="67">
                  <c:v>1.5504819687788971E-2</c:v>
                </c:pt>
                <c:pt idx="68">
                  <c:v>2.2341213714255362E-2</c:v>
                </c:pt>
                <c:pt idx="69">
                  <c:v>2.5027504737124225E-2</c:v>
                </c:pt>
                <c:pt idx="70">
                  <c:v>1.8050967311946456E-2</c:v>
                </c:pt>
                <c:pt idx="71">
                  <c:v>2.4075108310206362E-2</c:v>
                </c:pt>
                <c:pt idx="72">
                  <c:v>2.0678675747850827E-2</c:v>
                </c:pt>
                <c:pt idx="73">
                  <c:v>1.1815680037740398E-2</c:v>
                </c:pt>
                <c:pt idx="74">
                  <c:v>1.7549539186911281E-2</c:v>
                </c:pt>
                <c:pt idx="75">
                  <c:v>9.8713127948753809E-3</c:v>
                </c:pt>
                <c:pt idx="76">
                  <c:v>1.8580928463191208E-2</c:v>
                </c:pt>
                <c:pt idx="77">
                  <c:v>8.4526317339186328E-3</c:v>
                </c:pt>
                <c:pt idx="78">
                  <c:v>1.6377455059511895E-2</c:v>
                </c:pt>
                <c:pt idx="79">
                  <c:v>2.123602874662895E-2</c:v>
                </c:pt>
                <c:pt idx="80">
                  <c:v>6.5994293791682111E-3</c:v>
                </c:pt>
                <c:pt idx="81">
                  <c:v>1.7068552058442685E-2</c:v>
                </c:pt>
                <c:pt idx="82">
                  <c:v>1.8866485572283574E-2</c:v>
                </c:pt>
                <c:pt idx="83">
                  <c:v>1.9594284222968539E-2</c:v>
                </c:pt>
                <c:pt idx="84">
                  <c:v>1.4756719887231739E-2</c:v>
                </c:pt>
                <c:pt idx="85">
                  <c:v>2.3056566902150567E-2</c:v>
                </c:pt>
                <c:pt idx="86">
                  <c:v>2.3016370832919117E-2</c:v>
                </c:pt>
                <c:pt idx="87">
                  <c:v>2.4479004010578266E-2</c:v>
                </c:pt>
                <c:pt idx="88">
                  <c:v>2.0629175572067913E-2</c:v>
                </c:pt>
                <c:pt idx="89">
                  <c:v>1.0250211131738822E-2</c:v>
                </c:pt>
                <c:pt idx="90">
                  <c:v>1.7267020135330866E-2</c:v>
                </c:pt>
                <c:pt idx="91">
                  <c:v>2.0376360242132182E-2</c:v>
                </c:pt>
                <c:pt idx="92">
                  <c:v>1.76279325185606E-2</c:v>
                </c:pt>
                <c:pt idx="93">
                  <c:v>2.0708372068204434E-2</c:v>
                </c:pt>
                <c:pt idx="94">
                  <c:v>2.0793354717517032E-2</c:v>
                </c:pt>
                <c:pt idx="95">
                  <c:v>2.0674093027501013E-2</c:v>
                </c:pt>
                <c:pt idx="96">
                  <c:v>2.0664591249318614E-2</c:v>
                </c:pt>
                <c:pt idx="97">
                  <c:v>2.0706114751727876E-2</c:v>
                </c:pt>
                <c:pt idx="98">
                  <c:v>2.0707861017835359E-2</c:v>
                </c:pt>
                <c:pt idx="99">
                  <c:v>2.0792688341706445E-2</c:v>
                </c:pt>
                <c:pt idx="100">
                  <c:v>2.0791767129352798E-2</c:v>
                </c:pt>
                <c:pt idx="101">
                  <c:v>2.062785676414302E-2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EA-4C8E-90F0-1E22D7F1AEF6}"/>
            </c:ext>
          </c:extLst>
        </c:ser>
        <c:ser>
          <c:idx val="5"/>
          <c:order val="4"/>
          <c:tx>
            <c:strRef>
              <c:f>Resumo!$J$3</c:f>
              <c:strCache>
                <c:ptCount val="1"/>
                <c:pt idx="0">
                  <c:v>Spread compra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Resumo!$B$4:$B$105</c:f>
              <c:numCache>
                <c:formatCode>m/d/yyyy</c:formatCode>
                <c:ptCount val="1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43137</c:v>
                </c:pt>
                <c:pt idx="25">
                  <c:v>43138</c:v>
                </c:pt>
                <c:pt idx="26">
                  <c:v>43139</c:v>
                </c:pt>
                <c:pt idx="27">
                  <c:v>43140</c:v>
                </c:pt>
                <c:pt idx="28">
                  <c:v>43143</c:v>
                </c:pt>
                <c:pt idx="29">
                  <c:v>43145</c:v>
                </c:pt>
                <c:pt idx="30">
                  <c:v>43146</c:v>
                </c:pt>
                <c:pt idx="31">
                  <c:v>43147</c:v>
                </c:pt>
                <c:pt idx="32">
                  <c:v>43150</c:v>
                </c:pt>
                <c:pt idx="33">
                  <c:v>43151</c:v>
                </c:pt>
                <c:pt idx="34">
                  <c:v>43152</c:v>
                </c:pt>
                <c:pt idx="35">
                  <c:v>43153</c:v>
                </c:pt>
                <c:pt idx="36">
                  <c:v>43154</c:v>
                </c:pt>
                <c:pt idx="37">
                  <c:v>43157</c:v>
                </c:pt>
                <c:pt idx="38">
                  <c:v>43158</c:v>
                </c:pt>
                <c:pt idx="39">
                  <c:v>43159</c:v>
                </c:pt>
                <c:pt idx="40">
                  <c:v>43160</c:v>
                </c:pt>
                <c:pt idx="41">
                  <c:v>43161</c:v>
                </c:pt>
                <c:pt idx="42">
                  <c:v>43164</c:v>
                </c:pt>
                <c:pt idx="43">
                  <c:v>43165</c:v>
                </c:pt>
                <c:pt idx="44">
                  <c:v>43166</c:v>
                </c:pt>
                <c:pt idx="45">
                  <c:v>43168</c:v>
                </c:pt>
                <c:pt idx="46">
                  <c:v>43171</c:v>
                </c:pt>
                <c:pt idx="47">
                  <c:v>43172</c:v>
                </c:pt>
                <c:pt idx="48">
                  <c:v>43173</c:v>
                </c:pt>
                <c:pt idx="49">
                  <c:v>43174</c:v>
                </c:pt>
                <c:pt idx="50">
                  <c:v>43175</c:v>
                </c:pt>
                <c:pt idx="51">
                  <c:v>43178</c:v>
                </c:pt>
                <c:pt idx="52">
                  <c:v>43179</c:v>
                </c:pt>
                <c:pt idx="53">
                  <c:v>43180</c:v>
                </c:pt>
                <c:pt idx="54">
                  <c:v>43181</c:v>
                </c:pt>
                <c:pt idx="55">
                  <c:v>43182</c:v>
                </c:pt>
                <c:pt idx="56">
                  <c:v>43185</c:v>
                </c:pt>
                <c:pt idx="57">
                  <c:v>43186</c:v>
                </c:pt>
                <c:pt idx="58">
                  <c:v>43187</c:v>
                </c:pt>
                <c:pt idx="59">
                  <c:v>43188</c:v>
                </c:pt>
                <c:pt idx="60">
                  <c:v>43192</c:v>
                </c:pt>
                <c:pt idx="61">
                  <c:v>43193</c:v>
                </c:pt>
                <c:pt idx="62">
                  <c:v>43195</c:v>
                </c:pt>
                <c:pt idx="63">
                  <c:v>43196</c:v>
                </c:pt>
                <c:pt idx="64">
                  <c:v>43199</c:v>
                </c:pt>
                <c:pt idx="65">
                  <c:v>43200</c:v>
                </c:pt>
                <c:pt idx="66">
                  <c:v>43201</c:v>
                </c:pt>
                <c:pt idx="67">
                  <c:v>43202</c:v>
                </c:pt>
                <c:pt idx="68">
                  <c:v>43203</c:v>
                </c:pt>
                <c:pt idx="69">
                  <c:v>43206</c:v>
                </c:pt>
                <c:pt idx="70">
                  <c:v>43207</c:v>
                </c:pt>
                <c:pt idx="71">
                  <c:v>43208</c:v>
                </c:pt>
                <c:pt idx="72">
                  <c:v>43209</c:v>
                </c:pt>
                <c:pt idx="73">
                  <c:v>43210</c:v>
                </c:pt>
                <c:pt idx="74">
                  <c:v>43213</c:v>
                </c:pt>
                <c:pt idx="75">
                  <c:v>43214</c:v>
                </c:pt>
                <c:pt idx="76">
                  <c:v>43215</c:v>
                </c:pt>
                <c:pt idx="77">
                  <c:v>43216</c:v>
                </c:pt>
                <c:pt idx="78">
                  <c:v>43217</c:v>
                </c:pt>
                <c:pt idx="79">
                  <c:v>43220</c:v>
                </c:pt>
                <c:pt idx="80">
                  <c:v>43222</c:v>
                </c:pt>
                <c:pt idx="81">
                  <c:v>43223</c:v>
                </c:pt>
                <c:pt idx="82">
                  <c:v>43224</c:v>
                </c:pt>
                <c:pt idx="83">
                  <c:v>43227</c:v>
                </c:pt>
                <c:pt idx="84">
                  <c:v>43228</c:v>
                </c:pt>
                <c:pt idx="85">
                  <c:v>43229</c:v>
                </c:pt>
                <c:pt idx="86">
                  <c:v>43230</c:v>
                </c:pt>
                <c:pt idx="87">
                  <c:v>43231</c:v>
                </c:pt>
                <c:pt idx="88">
                  <c:v>43234</c:v>
                </c:pt>
                <c:pt idx="89">
                  <c:v>43235</c:v>
                </c:pt>
                <c:pt idx="90">
                  <c:v>43236</c:v>
                </c:pt>
                <c:pt idx="91">
                  <c:v>43237</c:v>
                </c:pt>
                <c:pt idx="92">
                  <c:v>43238</c:v>
                </c:pt>
                <c:pt idx="93">
                  <c:v>43241</c:v>
                </c:pt>
                <c:pt idx="94">
                  <c:v>43242</c:v>
                </c:pt>
                <c:pt idx="95">
                  <c:v>43243</c:v>
                </c:pt>
                <c:pt idx="96">
                  <c:v>43244</c:v>
                </c:pt>
                <c:pt idx="97">
                  <c:v>43245</c:v>
                </c:pt>
                <c:pt idx="98">
                  <c:v>43248</c:v>
                </c:pt>
                <c:pt idx="99">
                  <c:v>43249</c:v>
                </c:pt>
                <c:pt idx="100">
                  <c:v>43250</c:v>
                </c:pt>
                <c:pt idx="101">
                  <c:v>43251</c:v>
                </c:pt>
              </c:numCache>
            </c:numRef>
          </c:cat>
          <c:val>
            <c:numRef>
              <c:f>Resumo!$J$4:$J$105</c:f>
              <c:numCache>
                <c:formatCode>0%</c:formatCode>
                <c:ptCount val="102"/>
                <c:pt idx="0">
                  <c:v>1.2520704534140449E-2</c:v>
                </c:pt>
                <c:pt idx="1">
                  <c:v>1.5619605058501341E-2</c:v>
                </c:pt>
                <c:pt idx="2">
                  <c:v>1.3248223621046341E-2</c:v>
                </c:pt>
                <c:pt idx="3">
                  <c:v>1.2996693846015447E-2</c:v>
                </c:pt>
                <c:pt idx="4">
                  <c:v>1.0721941634223487E-2</c:v>
                </c:pt>
                <c:pt idx="5">
                  <c:v>5.3987709304835339E-2</c:v>
                </c:pt>
                <c:pt idx="6">
                  <c:v>5.56996727920624E-2</c:v>
                </c:pt>
                <c:pt idx="7">
                  <c:v>6.8113756479985757E-2</c:v>
                </c:pt>
                <c:pt idx="8">
                  <c:v>0.1511607836915061</c:v>
                </c:pt>
                <c:pt idx="9">
                  <c:v>6.3349319064631274E-2</c:v>
                </c:pt>
                <c:pt idx="10">
                  <c:v>8.2220305366159041E-2</c:v>
                </c:pt>
                <c:pt idx="11">
                  <c:v>0.13939893874885995</c:v>
                </c:pt>
                <c:pt idx="12">
                  <c:v>0.17725149967474013</c:v>
                </c:pt>
                <c:pt idx="13">
                  <c:v>0.17686338658585052</c:v>
                </c:pt>
                <c:pt idx="14">
                  <c:v>0.13452374652549623</c:v>
                </c:pt>
                <c:pt idx="15">
                  <c:v>0.14481079855290827</c:v>
                </c:pt>
                <c:pt idx="16">
                  <c:v>-8.5962650827090112E-4</c:v>
                </c:pt>
                <c:pt idx="17">
                  <c:v>-2.1312456388063221E-2</c:v>
                </c:pt>
                <c:pt idx="18">
                  <c:v>9.3490884324179922E-3</c:v>
                </c:pt>
                <c:pt idx="19">
                  <c:v>-1.9060333334234555E-2</c:v>
                </c:pt>
                <c:pt idx="20">
                  <c:v>-3.2513858761147152E-2</c:v>
                </c:pt>
                <c:pt idx="21">
                  <c:v>-1.8350850049346317E-2</c:v>
                </c:pt>
                <c:pt idx="22">
                  <c:v>-2.0232650704674272E-2</c:v>
                </c:pt>
                <c:pt idx="23">
                  <c:v>-2.0753265420489993E-2</c:v>
                </c:pt>
                <c:pt idx="24">
                  <c:v>-1.788097170649924E-2</c:v>
                </c:pt>
                <c:pt idx="25">
                  <c:v>-2.0327863959428746E-2</c:v>
                </c:pt>
                <c:pt idx="26">
                  <c:v>-2.4757120103074116E-2</c:v>
                </c:pt>
                <c:pt idx="27">
                  <c:v>-2.452996435578772E-2</c:v>
                </c:pt>
                <c:pt idx="28">
                  <c:v>-2.1032406051467029E-2</c:v>
                </c:pt>
                <c:pt idx="29">
                  <c:v>-1.9385700144618382E-2</c:v>
                </c:pt>
                <c:pt idx="30">
                  <c:v>-7.8075104704456036E-3</c:v>
                </c:pt>
                <c:pt idx="31">
                  <c:v>-2.4869355555681819E-2</c:v>
                </c:pt>
                <c:pt idx="32">
                  <c:v>-1.3030692272207958E-2</c:v>
                </c:pt>
                <c:pt idx="33">
                  <c:v>-1.7865644765628436E-2</c:v>
                </c:pt>
                <c:pt idx="34">
                  <c:v>-2.1182389714615592E-2</c:v>
                </c:pt>
                <c:pt idx="35">
                  <c:v>-2.1590373179716099E-2</c:v>
                </c:pt>
                <c:pt idx="36">
                  <c:v>-2.1389490844768051E-2</c:v>
                </c:pt>
                <c:pt idx="37">
                  <c:v>-2.0109844828496624E-2</c:v>
                </c:pt>
                <c:pt idx="38">
                  <c:v>-2.2696563807077776E-2</c:v>
                </c:pt>
                <c:pt idx="39">
                  <c:v>-1.5399860030193608E-2</c:v>
                </c:pt>
                <c:pt idx="40">
                  <c:v>-2.21090489576019E-2</c:v>
                </c:pt>
                <c:pt idx="41">
                  <c:v>-2.1184017850917291E-2</c:v>
                </c:pt>
                <c:pt idx="42">
                  <c:v>-8.9550911846029667E-3</c:v>
                </c:pt>
                <c:pt idx="43">
                  <c:v>-1.9927440132397251E-2</c:v>
                </c:pt>
                <c:pt idx="44">
                  <c:v>-2.1071133986941208E-2</c:v>
                </c:pt>
                <c:pt idx="45">
                  <c:v>-1.8660245970920426E-2</c:v>
                </c:pt>
                <c:pt idx="46">
                  <c:v>-1.9992738376748115E-2</c:v>
                </c:pt>
                <c:pt idx="47">
                  <c:v>5.9875920427565439E-3</c:v>
                </c:pt>
                <c:pt idx="48">
                  <c:v>-1.7689648729446963E-2</c:v>
                </c:pt>
                <c:pt idx="49">
                  <c:v>-2.2497014702589649E-2</c:v>
                </c:pt>
                <c:pt idx="50">
                  <c:v>-1.9298775529171048E-2</c:v>
                </c:pt>
                <c:pt idx="51">
                  <c:v>-1.9088815938298045E-2</c:v>
                </c:pt>
                <c:pt idx="52">
                  <c:v>-2.4369601874145306E-2</c:v>
                </c:pt>
                <c:pt idx="53">
                  <c:v>-9.5538777276290843E-3</c:v>
                </c:pt>
                <c:pt idx="54">
                  <c:v>-1.8534443188118036E-2</c:v>
                </c:pt>
                <c:pt idx="55">
                  <c:v>-1.7220596719208361E-2</c:v>
                </c:pt>
                <c:pt idx="56">
                  <c:v>5.7390026260863928E-3</c:v>
                </c:pt>
                <c:pt idx="57">
                  <c:v>-1.7808003925644258E-2</c:v>
                </c:pt>
                <c:pt idx="58">
                  <c:v>-1.2811766608286772E-2</c:v>
                </c:pt>
                <c:pt idx="59">
                  <c:v>-2.3308256091134242E-2</c:v>
                </c:pt>
                <c:pt idx="60">
                  <c:v>-8.2313154534210172E-3</c:v>
                </c:pt>
                <c:pt idx="61">
                  <c:v>1.4307346932500043E-2</c:v>
                </c:pt>
                <c:pt idx="62">
                  <c:v>-2.1399824020576195E-2</c:v>
                </c:pt>
                <c:pt idx="63">
                  <c:v>-3.1843959894966439E-2</c:v>
                </c:pt>
                <c:pt idx="64">
                  <c:v>-1.6422176836269734E-2</c:v>
                </c:pt>
                <c:pt idx="65">
                  <c:v>-1.9537185188043073E-2</c:v>
                </c:pt>
                <c:pt idx="66">
                  <c:v>-2.0298642087745927E-2</c:v>
                </c:pt>
                <c:pt idx="67">
                  <c:v>-2.6350683087347039E-2</c:v>
                </c:pt>
                <c:pt idx="68">
                  <c:v>-1.9323088268415247E-2</c:v>
                </c:pt>
                <c:pt idx="69">
                  <c:v>-1.6410694178217576E-2</c:v>
                </c:pt>
                <c:pt idx="70">
                  <c:v>-2.3827744910833171E-2</c:v>
                </c:pt>
                <c:pt idx="71">
                  <c:v>-1.0542749287973685E-2</c:v>
                </c:pt>
                <c:pt idx="72">
                  <c:v>-2.1013299014702155E-2</c:v>
                </c:pt>
                <c:pt idx="73">
                  <c:v>-2.7550774438499959E-2</c:v>
                </c:pt>
                <c:pt idx="74">
                  <c:v>-2.3701398862409014E-2</c:v>
                </c:pt>
                <c:pt idx="75">
                  <c:v>-3.2074908764728474E-2</c:v>
                </c:pt>
                <c:pt idx="76">
                  <c:v>-2.0032480406328334E-2</c:v>
                </c:pt>
                <c:pt idx="77">
                  <c:v>-3.1071502809947492E-2</c:v>
                </c:pt>
                <c:pt idx="78">
                  <c:v>-2.5467634753042197E-2</c:v>
                </c:pt>
                <c:pt idx="79">
                  <c:v>-1.6852837819611083E-2</c:v>
                </c:pt>
                <c:pt idx="80">
                  <c:v>-3.1435476005339066E-2</c:v>
                </c:pt>
                <c:pt idx="81">
                  <c:v>-2.4623467866015217E-2</c:v>
                </c:pt>
                <c:pt idx="82">
                  <c:v>-2.2864218816161203E-2</c:v>
                </c:pt>
                <c:pt idx="83">
                  <c:v>-2.2124546963061334E-2</c:v>
                </c:pt>
                <c:pt idx="84">
                  <c:v>-2.6864012877373621E-2</c:v>
                </c:pt>
                <c:pt idx="85">
                  <c:v>-1.8806720173341562E-2</c:v>
                </c:pt>
                <c:pt idx="86">
                  <c:v>-1.8725388496944557E-2</c:v>
                </c:pt>
                <c:pt idx="87">
                  <c:v>-1.697455704351529E-2</c:v>
                </c:pt>
                <c:pt idx="88">
                  <c:v>-2.1018104294239903E-2</c:v>
                </c:pt>
                <c:pt idx="89">
                  <c:v>-2.5592997216980932E-2</c:v>
                </c:pt>
                <c:pt idx="90">
                  <c:v>-2.0598857891325699E-2</c:v>
                </c:pt>
                <c:pt idx="91">
                  <c:v>-1.9498039314885834E-2</c:v>
                </c:pt>
                <c:pt idx="92">
                  <c:v>-2.2513795772777442E-2</c:v>
                </c:pt>
                <c:pt idx="93">
                  <c:v>-1.8421041387902553E-2</c:v>
                </c:pt>
                <c:pt idx="94">
                  <c:v>-1.1722179416159689E-2</c:v>
                </c:pt>
                <c:pt idx="95">
                  <c:v>-2.083203199702632E-2</c:v>
                </c:pt>
                <c:pt idx="96">
                  <c:v>-2.0330270589592452E-2</c:v>
                </c:pt>
                <c:pt idx="97">
                  <c:v>-2.0883051367506008E-2</c:v>
                </c:pt>
                <c:pt idx="98">
                  <c:v>-1.7221807657747872E-2</c:v>
                </c:pt>
                <c:pt idx="99">
                  <c:v>-2.1183629260546451E-2</c:v>
                </c:pt>
                <c:pt idx="100">
                  <c:v>-2.092194077346449E-2</c:v>
                </c:pt>
                <c:pt idx="101">
                  <c:v>-2.1475434843572453E-2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EA-4C8E-90F0-1E22D7F1AEF6}"/>
            </c:ext>
          </c:extLst>
        </c:ser>
        <c:ser>
          <c:idx val="3"/>
          <c:order val="5"/>
          <c:tx>
            <c:strRef>
              <c:f>Resumo!$G$3</c:f>
              <c:strCache>
                <c:ptCount val="1"/>
                <c:pt idx="0">
                  <c:v>Limite de spread</c:v>
                </c:pt>
              </c:strCache>
            </c:strRef>
          </c:tx>
          <c:spPr>
            <a:ln w="2540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Resumo!$B$4:$B$105</c:f>
              <c:numCache>
                <c:formatCode>m/d/yyyy</c:formatCode>
                <c:ptCount val="1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43137</c:v>
                </c:pt>
                <c:pt idx="25">
                  <c:v>43138</c:v>
                </c:pt>
                <c:pt idx="26">
                  <c:v>43139</c:v>
                </c:pt>
                <c:pt idx="27">
                  <c:v>43140</c:v>
                </c:pt>
                <c:pt idx="28">
                  <c:v>43143</c:v>
                </c:pt>
                <c:pt idx="29">
                  <c:v>43145</c:v>
                </c:pt>
                <c:pt idx="30">
                  <c:v>43146</c:v>
                </c:pt>
                <c:pt idx="31">
                  <c:v>43147</c:v>
                </c:pt>
                <c:pt idx="32">
                  <c:v>43150</c:v>
                </c:pt>
                <c:pt idx="33">
                  <c:v>43151</c:v>
                </c:pt>
                <c:pt idx="34">
                  <c:v>43152</c:v>
                </c:pt>
                <c:pt idx="35">
                  <c:v>43153</c:v>
                </c:pt>
                <c:pt idx="36">
                  <c:v>43154</c:v>
                </c:pt>
                <c:pt idx="37">
                  <c:v>43157</c:v>
                </c:pt>
                <c:pt idx="38">
                  <c:v>43158</c:v>
                </c:pt>
                <c:pt idx="39">
                  <c:v>43159</c:v>
                </c:pt>
                <c:pt idx="40">
                  <c:v>43160</c:v>
                </c:pt>
                <c:pt idx="41">
                  <c:v>43161</c:v>
                </c:pt>
                <c:pt idx="42">
                  <c:v>43164</c:v>
                </c:pt>
                <c:pt idx="43">
                  <c:v>43165</c:v>
                </c:pt>
                <c:pt idx="44">
                  <c:v>43166</c:v>
                </c:pt>
                <c:pt idx="45">
                  <c:v>43168</c:v>
                </c:pt>
                <c:pt idx="46">
                  <c:v>43171</c:v>
                </c:pt>
                <c:pt idx="47">
                  <c:v>43172</c:v>
                </c:pt>
                <c:pt idx="48">
                  <c:v>43173</c:v>
                </c:pt>
                <c:pt idx="49">
                  <c:v>43174</c:v>
                </c:pt>
                <c:pt idx="50">
                  <c:v>43175</c:v>
                </c:pt>
                <c:pt idx="51">
                  <c:v>43178</c:v>
                </c:pt>
                <c:pt idx="52">
                  <c:v>43179</c:v>
                </c:pt>
                <c:pt idx="53">
                  <c:v>43180</c:v>
                </c:pt>
                <c:pt idx="54">
                  <c:v>43181</c:v>
                </c:pt>
                <c:pt idx="55">
                  <c:v>43182</c:v>
                </c:pt>
                <c:pt idx="56">
                  <c:v>43185</c:v>
                </c:pt>
                <c:pt idx="57">
                  <c:v>43186</c:v>
                </c:pt>
                <c:pt idx="58">
                  <c:v>43187</c:v>
                </c:pt>
                <c:pt idx="59">
                  <c:v>43188</c:v>
                </c:pt>
                <c:pt idx="60">
                  <c:v>43192</c:v>
                </c:pt>
                <c:pt idx="61">
                  <c:v>43193</c:v>
                </c:pt>
                <c:pt idx="62">
                  <c:v>43195</c:v>
                </c:pt>
                <c:pt idx="63">
                  <c:v>43196</c:v>
                </c:pt>
                <c:pt idx="64">
                  <c:v>43199</c:v>
                </c:pt>
                <c:pt idx="65">
                  <c:v>43200</c:v>
                </c:pt>
                <c:pt idx="66">
                  <c:v>43201</c:v>
                </c:pt>
                <c:pt idx="67">
                  <c:v>43202</c:v>
                </c:pt>
                <c:pt idx="68">
                  <c:v>43203</c:v>
                </c:pt>
                <c:pt idx="69">
                  <c:v>43206</c:v>
                </c:pt>
                <c:pt idx="70">
                  <c:v>43207</c:v>
                </c:pt>
                <c:pt idx="71">
                  <c:v>43208</c:v>
                </c:pt>
                <c:pt idx="72">
                  <c:v>43209</c:v>
                </c:pt>
                <c:pt idx="73">
                  <c:v>43210</c:v>
                </c:pt>
                <c:pt idx="74">
                  <c:v>43213</c:v>
                </c:pt>
                <c:pt idx="75">
                  <c:v>43214</c:v>
                </c:pt>
                <c:pt idx="76">
                  <c:v>43215</c:v>
                </c:pt>
                <c:pt idx="77">
                  <c:v>43216</c:v>
                </c:pt>
                <c:pt idx="78">
                  <c:v>43217</c:v>
                </c:pt>
                <c:pt idx="79">
                  <c:v>43220</c:v>
                </c:pt>
                <c:pt idx="80">
                  <c:v>43222</c:v>
                </c:pt>
                <c:pt idx="81">
                  <c:v>43223</c:v>
                </c:pt>
                <c:pt idx="82">
                  <c:v>43224</c:v>
                </c:pt>
                <c:pt idx="83">
                  <c:v>43227</c:v>
                </c:pt>
                <c:pt idx="84">
                  <c:v>43228</c:v>
                </c:pt>
                <c:pt idx="85">
                  <c:v>43229</c:v>
                </c:pt>
                <c:pt idx="86">
                  <c:v>43230</c:v>
                </c:pt>
                <c:pt idx="87">
                  <c:v>43231</c:v>
                </c:pt>
                <c:pt idx="88">
                  <c:v>43234</c:v>
                </c:pt>
                <c:pt idx="89">
                  <c:v>43235</c:v>
                </c:pt>
                <c:pt idx="90">
                  <c:v>43236</c:v>
                </c:pt>
                <c:pt idx="91">
                  <c:v>43237</c:v>
                </c:pt>
                <c:pt idx="92">
                  <c:v>43238</c:v>
                </c:pt>
                <c:pt idx="93">
                  <c:v>43241</c:v>
                </c:pt>
                <c:pt idx="94">
                  <c:v>43242</c:v>
                </c:pt>
                <c:pt idx="95">
                  <c:v>43243</c:v>
                </c:pt>
                <c:pt idx="96">
                  <c:v>43244</c:v>
                </c:pt>
                <c:pt idx="97">
                  <c:v>43245</c:v>
                </c:pt>
                <c:pt idx="98">
                  <c:v>43248</c:v>
                </c:pt>
                <c:pt idx="99">
                  <c:v>43249</c:v>
                </c:pt>
                <c:pt idx="100">
                  <c:v>43250</c:v>
                </c:pt>
                <c:pt idx="101">
                  <c:v>43251</c:v>
                </c:pt>
              </c:numCache>
            </c:numRef>
          </c:cat>
          <c:val>
            <c:numRef>
              <c:f>Resumo!$G$4:$G$105</c:f>
              <c:numCache>
                <c:formatCode>General</c:formatCode>
                <c:ptCount val="102"/>
                <c:pt idx="16" formatCode="0%">
                  <c:v>0.02</c:v>
                </c:pt>
                <c:pt idx="17" formatCode="0%">
                  <c:v>0.02</c:v>
                </c:pt>
                <c:pt idx="18" formatCode="0%">
                  <c:v>0.02</c:v>
                </c:pt>
                <c:pt idx="19" formatCode="0%">
                  <c:v>0.02</c:v>
                </c:pt>
                <c:pt idx="20" formatCode="0%">
                  <c:v>0.02</c:v>
                </c:pt>
                <c:pt idx="21" formatCode="0%">
                  <c:v>0.02</c:v>
                </c:pt>
                <c:pt idx="22" formatCode="0%">
                  <c:v>0.02</c:v>
                </c:pt>
                <c:pt idx="23" formatCode="0%">
                  <c:v>0.02</c:v>
                </c:pt>
                <c:pt idx="24" formatCode="0%">
                  <c:v>0.02</c:v>
                </c:pt>
                <c:pt idx="25" formatCode="0%">
                  <c:v>0.02</c:v>
                </c:pt>
                <c:pt idx="26" formatCode="0%">
                  <c:v>0.02</c:v>
                </c:pt>
                <c:pt idx="27" formatCode="0%">
                  <c:v>0.02</c:v>
                </c:pt>
                <c:pt idx="28" formatCode="0%">
                  <c:v>0.02</c:v>
                </c:pt>
                <c:pt idx="29" formatCode="0%">
                  <c:v>0.02</c:v>
                </c:pt>
                <c:pt idx="30" formatCode="0%">
                  <c:v>0.02</c:v>
                </c:pt>
                <c:pt idx="31" formatCode="0%">
                  <c:v>0.02</c:v>
                </c:pt>
                <c:pt idx="32" formatCode="0%">
                  <c:v>0.02</c:v>
                </c:pt>
                <c:pt idx="33" formatCode="0%">
                  <c:v>0.02</c:v>
                </c:pt>
                <c:pt idx="34" formatCode="0%">
                  <c:v>0.02</c:v>
                </c:pt>
                <c:pt idx="35" formatCode="0%">
                  <c:v>0.02</c:v>
                </c:pt>
                <c:pt idx="36" formatCode="0%">
                  <c:v>0.02</c:v>
                </c:pt>
                <c:pt idx="37" formatCode="0%">
                  <c:v>0.02</c:v>
                </c:pt>
                <c:pt idx="38" formatCode="0%">
                  <c:v>0.02</c:v>
                </c:pt>
                <c:pt idx="39" formatCode="0%">
                  <c:v>0.02</c:v>
                </c:pt>
                <c:pt idx="40" formatCode="0%">
                  <c:v>0.02</c:v>
                </c:pt>
                <c:pt idx="41" formatCode="0%">
                  <c:v>0.02</c:v>
                </c:pt>
                <c:pt idx="42" formatCode="0%">
                  <c:v>0.02</c:v>
                </c:pt>
                <c:pt idx="43" formatCode="0%">
                  <c:v>0.02</c:v>
                </c:pt>
                <c:pt idx="44" formatCode="0%">
                  <c:v>0.02</c:v>
                </c:pt>
                <c:pt idx="45" formatCode="0%">
                  <c:v>0.02</c:v>
                </c:pt>
                <c:pt idx="46" formatCode="0%">
                  <c:v>0.02</c:v>
                </c:pt>
                <c:pt idx="47" formatCode="0%">
                  <c:v>0.02</c:v>
                </c:pt>
                <c:pt idx="48" formatCode="0%">
                  <c:v>0.02</c:v>
                </c:pt>
                <c:pt idx="49" formatCode="0%">
                  <c:v>0.02</c:v>
                </c:pt>
                <c:pt idx="50" formatCode="0%">
                  <c:v>0.02</c:v>
                </c:pt>
                <c:pt idx="51" formatCode="0%">
                  <c:v>0.02</c:v>
                </c:pt>
                <c:pt idx="52" formatCode="0%">
                  <c:v>0.02</c:v>
                </c:pt>
                <c:pt idx="53" formatCode="0%">
                  <c:v>0.02</c:v>
                </c:pt>
                <c:pt idx="54" formatCode="0%">
                  <c:v>0.02</c:v>
                </c:pt>
                <c:pt idx="55" formatCode="0%">
                  <c:v>0.02</c:v>
                </c:pt>
                <c:pt idx="56" formatCode="0%">
                  <c:v>0.02</c:v>
                </c:pt>
                <c:pt idx="57" formatCode="0%">
                  <c:v>0.02</c:v>
                </c:pt>
                <c:pt idx="58" formatCode="0%">
                  <c:v>0.02</c:v>
                </c:pt>
                <c:pt idx="59" formatCode="0%">
                  <c:v>0.02</c:v>
                </c:pt>
                <c:pt idx="60" formatCode="0%">
                  <c:v>0.02</c:v>
                </c:pt>
                <c:pt idx="61" formatCode="0%">
                  <c:v>0.02</c:v>
                </c:pt>
                <c:pt idx="62" formatCode="0%">
                  <c:v>0.02</c:v>
                </c:pt>
                <c:pt idx="63" formatCode="0%">
                  <c:v>0.02</c:v>
                </c:pt>
                <c:pt idx="64" formatCode="0%">
                  <c:v>0.02</c:v>
                </c:pt>
                <c:pt idx="65" formatCode="0%">
                  <c:v>0.02</c:v>
                </c:pt>
                <c:pt idx="66" formatCode="0%">
                  <c:v>0.02</c:v>
                </c:pt>
                <c:pt idx="67" formatCode="0%">
                  <c:v>0.02</c:v>
                </c:pt>
                <c:pt idx="68" formatCode="0%">
                  <c:v>0.02</c:v>
                </c:pt>
                <c:pt idx="69" formatCode="0%">
                  <c:v>0.02</c:v>
                </c:pt>
                <c:pt idx="70" formatCode="0%">
                  <c:v>0.02</c:v>
                </c:pt>
                <c:pt idx="71" formatCode="0%">
                  <c:v>0.02</c:v>
                </c:pt>
                <c:pt idx="72" formatCode="0%">
                  <c:v>0.02</c:v>
                </c:pt>
                <c:pt idx="73" formatCode="0%">
                  <c:v>0.02</c:v>
                </c:pt>
                <c:pt idx="74" formatCode="0%">
                  <c:v>0.02</c:v>
                </c:pt>
                <c:pt idx="75" formatCode="0%">
                  <c:v>0.02</c:v>
                </c:pt>
                <c:pt idx="76" formatCode="0%">
                  <c:v>0.02</c:v>
                </c:pt>
                <c:pt idx="77" formatCode="0%">
                  <c:v>0.02</c:v>
                </c:pt>
                <c:pt idx="78" formatCode="0%">
                  <c:v>0.02</c:v>
                </c:pt>
                <c:pt idx="79" formatCode="0%">
                  <c:v>0.02</c:v>
                </c:pt>
                <c:pt idx="80" formatCode="0%">
                  <c:v>0.02</c:v>
                </c:pt>
                <c:pt idx="81" formatCode="0%">
                  <c:v>0.02</c:v>
                </c:pt>
                <c:pt idx="82" formatCode="0%">
                  <c:v>0.02</c:v>
                </c:pt>
                <c:pt idx="83" formatCode="0%">
                  <c:v>0.02</c:v>
                </c:pt>
                <c:pt idx="84" formatCode="0%">
                  <c:v>0.02</c:v>
                </c:pt>
                <c:pt idx="85" formatCode="0%">
                  <c:v>0.02</c:v>
                </c:pt>
                <c:pt idx="86" formatCode="0%">
                  <c:v>0.02</c:v>
                </c:pt>
                <c:pt idx="87" formatCode="0%">
                  <c:v>0.02</c:v>
                </c:pt>
                <c:pt idx="88" formatCode="0%">
                  <c:v>0.02</c:v>
                </c:pt>
                <c:pt idx="89" formatCode="0%">
                  <c:v>0.02</c:v>
                </c:pt>
                <c:pt idx="90" formatCode="0%">
                  <c:v>0.02</c:v>
                </c:pt>
                <c:pt idx="91" formatCode="0%">
                  <c:v>0.02</c:v>
                </c:pt>
                <c:pt idx="92" formatCode="0%">
                  <c:v>0.02</c:v>
                </c:pt>
                <c:pt idx="93" formatCode="0%">
                  <c:v>0.02</c:v>
                </c:pt>
                <c:pt idx="94" formatCode="0%">
                  <c:v>0.02</c:v>
                </c:pt>
                <c:pt idx="95" formatCode="0%">
                  <c:v>0.02</c:v>
                </c:pt>
                <c:pt idx="96" formatCode="0%">
                  <c:v>0.02</c:v>
                </c:pt>
                <c:pt idx="97" formatCode="0%">
                  <c:v>0.02</c:v>
                </c:pt>
                <c:pt idx="98" formatCode="0%">
                  <c:v>0.02</c:v>
                </c:pt>
                <c:pt idx="99" formatCode="0%">
                  <c:v>0.02</c:v>
                </c:pt>
                <c:pt idx="100" formatCode="0%">
                  <c:v>0.02</c:v>
                </c:pt>
                <c:pt idx="101" formatCode="0%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EA-4C8E-90F0-1E22D7F1AEF6}"/>
            </c:ext>
          </c:extLst>
        </c:ser>
        <c:ser>
          <c:idx val="6"/>
          <c:order val="6"/>
          <c:tx>
            <c:strRef>
              <c:f>Resumo!$H$3</c:f>
              <c:strCache>
                <c:ptCount val="1"/>
                <c:pt idx="0">
                  <c:v>Limite de spread - Compra</c:v>
                </c:pt>
              </c:strCache>
            </c:strRef>
          </c:tx>
          <c:spPr>
            <a:ln w="2540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Resumo!$B$4:$B$105</c:f>
              <c:numCache>
                <c:formatCode>m/d/yyyy</c:formatCode>
                <c:ptCount val="102"/>
                <c:pt idx="0">
                  <c:v>43102</c:v>
                </c:pt>
                <c:pt idx="1">
                  <c:v>43103</c:v>
                </c:pt>
                <c:pt idx="2">
                  <c:v>43104</c:v>
                </c:pt>
                <c:pt idx="3">
                  <c:v>43105</c:v>
                </c:pt>
                <c:pt idx="4">
                  <c:v>43108</c:v>
                </c:pt>
                <c:pt idx="5">
                  <c:v>43109</c:v>
                </c:pt>
                <c:pt idx="6">
                  <c:v>43110</c:v>
                </c:pt>
                <c:pt idx="7">
                  <c:v>43111</c:v>
                </c:pt>
                <c:pt idx="8">
                  <c:v>43112</c:v>
                </c:pt>
                <c:pt idx="9">
                  <c:v>43115</c:v>
                </c:pt>
                <c:pt idx="10">
                  <c:v>43116</c:v>
                </c:pt>
                <c:pt idx="11">
                  <c:v>43117</c:v>
                </c:pt>
                <c:pt idx="12">
                  <c:v>43118</c:v>
                </c:pt>
                <c:pt idx="13">
                  <c:v>43119</c:v>
                </c:pt>
                <c:pt idx="14">
                  <c:v>43122</c:v>
                </c:pt>
                <c:pt idx="15">
                  <c:v>43123</c:v>
                </c:pt>
                <c:pt idx="16">
                  <c:v>43124</c:v>
                </c:pt>
                <c:pt idx="17">
                  <c:v>43125</c:v>
                </c:pt>
                <c:pt idx="18">
                  <c:v>43126</c:v>
                </c:pt>
                <c:pt idx="19">
                  <c:v>43129</c:v>
                </c:pt>
                <c:pt idx="20">
                  <c:v>43130</c:v>
                </c:pt>
                <c:pt idx="21">
                  <c:v>43131</c:v>
                </c:pt>
                <c:pt idx="22">
                  <c:v>43132</c:v>
                </c:pt>
                <c:pt idx="23">
                  <c:v>43133</c:v>
                </c:pt>
                <c:pt idx="24">
                  <c:v>43137</c:v>
                </c:pt>
                <c:pt idx="25">
                  <c:v>43138</c:v>
                </c:pt>
                <c:pt idx="26">
                  <c:v>43139</c:v>
                </c:pt>
                <c:pt idx="27">
                  <c:v>43140</c:v>
                </c:pt>
                <c:pt idx="28">
                  <c:v>43143</c:v>
                </c:pt>
                <c:pt idx="29">
                  <c:v>43145</c:v>
                </c:pt>
                <c:pt idx="30">
                  <c:v>43146</c:v>
                </c:pt>
                <c:pt idx="31">
                  <c:v>43147</c:v>
                </c:pt>
                <c:pt idx="32">
                  <c:v>43150</c:v>
                </c:pt>
                <c:pt idx="33">
                  <c:v>43151</c:v>
                </c:pt>
                <c:pt idx="34">
                  <c:v>43152</c:v>
                </c:pt>
                <c:pt idx="35">
                  <c:v>43153</c:v>
                </c:pt>
                <c:pt idx="36">
                  <c:v>43154</c:v>
                </c:pt>
                <c:pt idx="37">
                  <c:v>43157</c:v>
                </c:pt>
                <c:pt idx="38">
                  <c:v>43158</c:v>
                </c:pt>
                <c:pt idx="39">
                  <c:v>43159</c:v>
                </c:pt>
                <c:pt idx="40">
                  <c:v>43160</c:v>
                </c:pt>
                <c:pt idx="41">
                  <c:v>43161</c:v>
                </c:pt>
                <c:pt idx="42">
                  <c:v>43164</c:v>
                </c:pt>
                <c:pt idx="43">
                  <c:v>43165</c:v>
                </c:pt>
                <c:pt idx="44">
                  <c:v>43166</c:v>
                </c:pt>
                <c:pt idx="45">
                  <c:v>43168</c:v>
                </c:pt>
                <c:pt idx="46">
                  <c:v>43171</c:v>
                </c:pt>
                <c:pt idx="47">
                  <c:v>43172</c:v>
                </c:pt>
                <c:pt idx="48">
                  <c:v>43173</c:v>
                </c:pt>
                <c:pt idx="49">
                  <c:v>43174</c:v>
                </c:pt>
                <c:pt idx="50">
                  <c:v>43175</c:v>
                </c:pt>
                <c:pt idx="51">
                  <c:v>43178</c:v>
                </c:pt>
                <c:pt idx="52">
                  <c:v>43179</c:v>
                </c:pt>
                <c:pt idx="53">
                  <c:v>43180</c:v>
                </c:pt>
                <c:pt idx="54">
                  <c:v>43181</c:v>
                </c:pt>
                <c:pt idx="55">
                  <c:v>43182</c:v>
                </c:pt>
                <c:pt idx="56">
                  <c:v>43185</c:v>
                </c:pt>
                <c:pt idx="57">
                  <c:v>43186</c:v>
                </c:pt>
                <c:pt idx="58">
                  <c:v>43187</c:v>
                </c:pt>
                <c:pt idx="59">
                  <c:v>43188</c:v>
                </c:pt>
                <c:pt idx="60">
                  <c:v>43192</c:v>
                </c:pt>
                <c:pt idx="61">
                  <c:v>43193</c:v>
                </c:pt>
                <c:pt idx="62">
                  <c:v>43195</c:v>
                </c:pt>
                <c:pt idx="63">
                  <c:v>43196</c:v>
                </c:pt>
                <c:pt idx="64">
                  <c:v>43199</c:v>
                </c:pt>
                <c:pt idx="65">
                  <c:v>43200</c:v>
                </c:pt>
                <c:pt idx="66">
                  <c:v>43201</c:v>
                </c:pt>
                <c:pt idx="67">
                  <c:v>43202</c:v>
                </c:pt>
                <c:pt idx="68">
                  <c:v>43203</c:v>
                </c:pt>
                <c:pt idx="69">
                  <c:v>43206</c:v>
                </c:pt>
                <c:pt idx="70">
                  <c:v>43207</c:v>
                </c:pt>
                <c:pt idx="71">
                  <c:v>43208</c:v>
                </c:pt>
                <c:pt idx="72">
                  <c:v>43209</c:v>
                </c:pt>
                <c:pt idx="73">
                  <c:v>43210</c:v>
                </c:pt>
                <c:pt idx="74">
                  <c:v>43213</c:v>
                </c:pt>
                <c:pt idx="75">
                  <c:v>43214</c:v>
                </c:pt>
                <c:pt idx="76">
                  <c:v>43215</c:v>
                </c:pt>
                <c:pt idx="77">
                  <c:v>43216</c:v>
                </c:pt>
                <c:pt idx="78">
                  <c:v>43217</c:v>
                </c:pt>
                <c:pt idx="79">
                  <c:v>43220</c:v>
                </c:pt>
                <c:pt idx="80">
                  <c:v>43222</c:v>
                </c:pt>
                <c:pt idx="81">
                  <c:v>43223</c:v>
                </c:pt>
                <c:pt idx="82">
                  <c:v>43224</c:v>
                </c:pt>
                <c:pt idx="83">
                  <c:v>43227</c:v>
                </c:pt>
                <c:pt idx="84">
                  <c:v>43228</c:v>
                </c:pt>
                <c:pt idx="85">
                  <c:v>43229</c:v>
                </c:pt>
                <c:pt idx="86">
                  <c:v>43230</c:v>
                </c:pt>
                <c:pt idx="87">
                  <c:v>43231</c:v>
                </c:pt>
                <c:pt idx="88">
                  <c:v>43234</c:v>
                </c:pt>
                <c:pt idx="89">
                  <c:v>43235</c:v>
                </c:pt>
                <c:pt idx="90">
                  <c:v>43236</c:v>
                </c:pt>
                <c:pt idx="91">
                  <c:v>43237</c:v>
                </c:pt>
                <c:pt idx="92">
                  <c:v>43238</c:v>
                </c:pt>
                <c:pt idx="93">
                  <c:v>43241</c:v>
                </c:pt>
                <c:pt idx="94">
                  <c:v>43242</c:v>
                </c:pt>
                <c:pt idx="95">
                  <c:v>43243</c:v>
                </c:pt>
                <c:pt idx="96">
                  <c:v>43244</c:v>
                </c:pt>
                <c:pt idx="97">
                  <c:v>43245</c:v>
                </c:pt>
                <c:pt idx="98">
                  <c:v>43248</c:v>
                </c:pt>
                <c:pt idx="99">
                  <c:v>43249</c:v>
                </c:pt>
                <c:pt idx="100">
                  <c:v>43250</c:v>
                </c:pt>
                <c:pt idx="101">
                  <c:v>43251</c:v>
                </c:pt>
              </c:numCache>
            </c:numRef>
          </c:cat>
          <c:val>
            <c:numRef>
              <c:f>Resumo!$H$4:$H$105</c:f>
              <c:numCache>
                <c:formatCode>General</c:formatCode>
                <c:ptCount val="102"/>
                <c:pt idx="16" formatCode="0%">
                  <c:v>-0.02</c:v>
                </c:pt>
                <c:pt idx="17" formatCode="0%">
                  <c:v>-0.02</c:v>
                </c:pt>
                <c:pt idx="18" formatCode="0%">
                  <c:v>-0.02</c:v>
                </c:pt>
                <c:pt idx="19" formatCode="0%">
                  <c:v>-0.02</c:v>
                </c:pt>
                <c:pt idx="20" formatCode="0%">
                  <c:v>-0.02</c:v>
                </c:pt>
                <c:pt idx="21" formatCode="0%">
                  <c:v>-0.02</c:v>
                </c:pt>
                <c:pt idx="22" formatCode="0%">
                  <c:v>-0.02</c:v>
                </c:pt>
                <c:pt idx="23" formatCode="0%">
                  <c:v>-0.02</c:v>
                </c:pt>
                <c:pt idx="24" formatCode="0%">
                  <c:v>-0.02</c:v>
                </c:pt>
                <c:pt idx="25" formatCode="0%">
                  <c:v>-0.02</c:v>
                </c:pt>
                <c:pt idx="26" formatCode="0%">
                  <c:v>-0.02</c:v>
                </c:pt>
                <c:pt idx="27" formatCode="0%">
                  <c:v>-0.02</c:v>
                </c:pt>
                <c:pt idx="28" formatCode="0%">
                  <c:v>-0.02</c:v>
                </c:pt>
                <c:pt idx="29" formatCode="0%">
                  <c:v>-0.02</c:v>
                </c:pt>
                <c:pt idx="30" formatCode="0%">
                  <c:v>-0.02</c:v>
                </c:pt>
                <c:pt idx="31" formatCode="0%">
                  <c:v>-0.02</c:v>
                </c:pt>
                <c:pt idx="32" formatCode="0%">
                  <c:v>-0.02</c:v>
                </c:pt>
                <c:pt idx="33" formatCode="0%">
                  <c:v>-0.02</c:v>
                </c:pt>
                <c:pt idx="34" formatCode="0%">
                  <c:v>-0.02</c:v>
                </c:pt>
                <c:pt idx="35" formatCode="0%">
                  <c:v>-0.02</c:v>
                </c:pt>
                <c:pt idx="36" formatCode="0%">
                  <c:v>-0.02</c:v>
                </c:pt>
                <c:pt idx="37" formatCode="0%">
                  <c:v>-0.02</c:v>
                </c:pt>
                <c:pt idx="38" formatCode="0%">
                  <c:v>-0.02</c:v>
                </c:pt>
                <c:pt idx="39" formatCode="0%">
                  <c:v>-0.02</c:v>
                </c:pt>
                <c:pt idx="40" formatCode="0%">
                  <c:v>-0.02</c:v>
                </c:pt>
                <c:pt idx="41" formatCode="0%">
                  <c:v>-0.02</c:v>
                </c:pt>
                <c:pt idx="42" formatCode="0%">
                  <c:v>-0.02</c:v>
                </c:pt>
                <c:pt idx="43" formatCode="0%">
                  <c:v>-0.02</c:v>
                </c:pt>
                <c:pt idx="44" formatCode="0%">
                  <c:v>-0.02</c:v>
                </c:pt>
                <c:pt idx="45" formatCode="0%">
                  <c:v>-0.02</c:v>
                </c:pt>
                <c:pt idx="46" formatCode="0%">
                  <c:v>-0.02</c:v>
                </c:pt>
                <c:pt idx="47" formatCode="0%">
                  <c:v>-0.02</c:v>
                </c:pt>
                <c:pt idx="48" formatCode="0%">
                  <c:v>-0.02</c:v>
                </c:pt>
                <c:pt idx="49" formatCode="0%">
                  <c:v>-0.02</c:v>
                </c:pt>
                <c:pt idx="50" formatCode="0%">
                  <c:v>-0.02</c:v>
                </c:pt>
                <c:pt idx="51" formatCode="0%">
                  <c:v>-0.02</c:v>
                </c:pt>
                <c:pt idx="52" formatCode="0%">
                  <c:v>-0.02</c:v>
                </c:pt>
                <c:pt idx="53" formatCode="0%">
                  <c:v>-0.02</c:v>
                </c:pt>
                <c:pt idx="54" formatCode="0%">
                  <c:v>-0.02</c:v>
                </c:pt>
                <c:pt idx="55" formatCode="0%">
                  <c:v>-0.02</c:v>
                </c:pt>
                <c:pt idx="56" formatCode="0%">
                  <c:v>-0.02</c:v>
                </c:pt>
                <c:pt idx="57" formatCode="0%">
                  <c:v>-0.02</c:v>
                </c:pt>
                <c:pt idx="58" formatCode="0%">
                  <c:v>-0.02</c:v>
                </c:pt>
                <c:pt idx="59" formatCode="0%">
                  <c:v>-0.02</c:v>
                </c:pt>
                <c:pt idx="60" formatCode="0%">
                  <c:v>-0.02</c:v>
                </c:pt>
                <c:pt idx="61" formatCode="0%">
                  <c:v>-0.02</c:v>
                </c:pt>
                <c:pt idx="62" formatCode="0%">
                  <c:v>-0.02</c:v>
                </c:pt>
                <c:pt idx="63" formatCode="0%">
                  <c:v>-0.02</c:v>
                </c:pt>
                <c:pt idx="64" formatCode="0%">
                  <c:v>-0.02</c:v>
                </c:pt>
                <c:pt idx="65" formatCode="0%">
                  <c:v>-0.02</c:v>
                </c:pt>
                <c:pt idx="66" formatCode="0%">
                  <c:v>-0.02</c:v>
                </c:pt>
                <c:pt idx="67" formatCode="0%">
                  <c:v>-0.02</c:v>
                </c:pt>
                <c:pt idx="68" formatCode="0%">
                  <c:v>-0.02</c:v>
                </c:pt>
                <c:pt idx="69" formatCode="0%">
                  <c:v>-0.02</c:v>
                </c:pt>
                <c:pt idx="70" formatCode="0%">
                  <c:v>-0.02</c:v>
                </c:pt>
                <c:pt idx="71" formatCode="0%">
                  <c:v>-0.02</c:v>
                </c:pt>
                <c:pt idx="72" formatCode="0%">
                  <c:v>-0.02</c:v>
                </c:pt>
                <c:pt idx="73" formatCode="0%">
                  <c:v>-0.02</c:v>
                </c:pt>
                <c:pt idx="74" formatCode="0%">
                  <c:v>-0.02</c:v>
                </c:pt>
                <c:pt idx="75" formatCode="0%">
                  <c:v>-0.02</c:v>
                </c:pt>
                <c:pt idx="76" formatCode="0%">
                  <c:v>-0.02</c:v>
                </c:pt>
                <c:pt idx="77" formatCode="0%">
                  <c:v>-0.02</c:v>
                </c:pt>
                <c:pt idx="78" formatCode="0%">
                  <c:v>-0.02</c:v>
                </c:pt>
                <c:pt idx="79" formatCode="0%">
                  <c:v>-0.02</c:v>
                </c:pt>
                <c:pt idx="80" formatCode="0%">
                  <c:v>-0.02</c:v>
                </c:pt>
                <c:pt idx="81" formatCode="0%">
                  <c:v>-0.02</c:v>
                </c:pt>
                <c:pt idx="82" formatCode="0%">
                  <c:v>-0.02</c:v>
                </c:pt>
                <c:pt idx="83" formatCode="0%">
                  <c:v>-0.02</c:v>
                </c:pt>
                <c:pt idx="84" formatCode="0%">
                  <c:v>-0.02</c:v>
                </c:pt>
                <c:pt idx="85" formatCode="0%">
                  <c:v>-0.02</c:v>
                </c:pt>
                <c:pt idx="86" formatCode="0%">
                  <c:v>-0.02</c:v>
                </c:pt>
                <c:pt idx="87" formatCode="0%">
                  <c:v>-0.02</c:v>
                </c:pt>
                <c:pt idx="88" formatCode="0%">
                  <c:v>-0.02</c:v>
                </c:pt>
                <c:pt idx="89" formatCode="0%">
                  <c:v>-0.02</c:v>
                </c:pt>
                <c:pt idx="90" formatCode="0%">
                  <c:v>-0.02</c:v>
                </c:pt>
                <c:pt idx="91" formatCode="0%">
                  <c:v>-0.02</c:v>
                </c:pt>
                <c:pt idx="92" formatCode="0%">
                  <c:v>-0.02</c:v>
                </c:pt>
                <c:pt idx="93" formatCode="0%">
                  <c:v>-0.02</c:v>
                </c:pt>
                <c:pt idx="94" formatCode="0%">
                  <c:v>-0.02</c:v>
                </c:pt>
                <c:pt idx="95" formatCode="0%">
                  <c:v>-0.02</c:v>
                </c:pt>
                <c:pt idx="96" formatCode="0%">
                  <c:v>-0.02</c:v>
                </c:pt>
                <c:pt idx="97" formatCode="0%">
                  <c:v>-0.02</c:v>
                </c:pt>
                <c:pt idx="98" formatCode="0%">
                  <c:v>-0.02</c:v>
                </c:pt>
                <c:pt idx="99" formatCode="0%">
                  <c:v>-0.02</c:v>
                </c:pt>
                <c:pt idx="100" formatCode="0%">
                  <c:v>-0.02</c:v>
                </c:pt>
                <c:pt idx="101" formatCode="0%">
                  <c:v>-0.02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BEA-4C8E-90F0-1E22D7F1A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6397456"/>
        <c:axId val="46845384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Resumo!$C$3</c15:sqref>
                        </c15:formulaRef>
                      </c:ext>
                    </c:extLst>
                    <c:strCache>
                      <c:ptCount val="1"/>
                      <c:pt idx="0">
                        <c:v>Compra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Resumo!$B$4:$B$105</c15:sqref>
                        </c15:formulaRef>
                      </c:ext>
                    </c:extLst>
                    <c:numCache>
                      <c:formatCode>m/d/yyyy</c:formatCode>
                      <c:ptCount val="102"/>
                      <c:pt idx="0">
                        <c:v>43102</c:v>
                      </c:pt>
                      <c:pt idx="1">
                        <c:v>43103</c:v>
                      </c:pt>
                      <c:pt idx="2">
                        <c:v>43104</c:v>
                      </c:pt>
                      <c:pt idx="3">
                        <c:v>43105</c:v>
                      </c:pt>
                      <c:pt idx="4">
                        <c:v>43108</c:v>
                      </c:pt>
                      <c:pt idx="5">
                        <c:v>43109</c:v>
                      </c:pt>
                      <c:pt idx="6">
                        <c:v>43110</c:v>
                      </c:pt>
                      <c:pt idx="7">
                        <c:v>43111</c:v>
                      </c:pt>
                      <c:pt idx="8">
                        <c:v>43112</c:v>
                      </c:pt>
                      <c:pt idx="9">
                        <c:v>43115</c:v>
                      </c:pt>
                      <c:pt idx="10">
                        <c:v>43116</c:v>
                      </c:pt>
                      <c:pt idx="11">
                        <c:v>43117</c:v>
                      </c:pt>
                      <c:pt idx="12">
                        <c:v>43118</c:v>
                      </c:pt>
                      <c:pt idx="13">
                        <c:v>43119</c:v>
                      </c:pt>
                      <c:pt idx="14">
                        <c:v>43122</c:v>
                      </c:pt>
                      <c:pt idx="15">
                        <c:v>43123</c:v>
                      </c:pt>
                      <c:pt idx="16">
                        <c:v>43124</c:v>
                      </c:pt>
                      <c:pt idx="17">
                        <c:v>43125</c:v>
                      </c:pt>
                      <c:pt idx="18">
                        <c:v>43126</c:v>
                      </c:pt>
                      <c:pt idx="19">
                        <c:v>43129</c:v>
                      </c:pt>
                      <c:pt idx="20">
                        <c:v>43130</c:v>
                      </c:pt>
                      <c:pt idx="21">
                        <c:v>43131</c:v>
                      </c:pt>
                      <c:pt idx="22">
                        <c:v>43132</c:v>
                      </c:pt>
                      <c:pt idx="23">
                        <c:v>43133</c:v>
                      </c:pt>
                      <c:pt idx="24">
                        <c:v>43137</c:v>
                      </c:pt>
                      <c:pt idx="25">
                        <c:v>43138</c:v>
                      </c:pt>
                      <c:pt idx="26">
                        <c:v>43139</c:v>
                      </c:pt>
                      <c:pt idx="27">
                        <c:v>43140</c:v>
                      </c:pt>
                      <c:pt idx="28">
                        <c:v>43143</c:v>
                      </c:pt>
                      <c:pt idx="29">
                        <c:v>43145</c:v>
                      </c:pt>
                      <c:pt idx="30">
                        <c:v>43146</c:v>
                      </c:pt>
                      <c:pt idx="31">
                        <c:v>43147</c:v>
                      </c:pt>
                      <c:pt idx="32">
                        <c:v>43150</c:v>
                      </c:pt>
                      <c:pt idx="33">
                        <c:v>43151</c:v>
                      </c:pt>
                      <c:pt idx="34">
                        <c:v>43152</c:v>
                      </c:pt>
                      <c:pt idx="35">
                        <c:v>43153</c:v>
                      </c:pt>
                      <c:pt idx="36">
                        <c:v>43154</c:v>
                      </c:pt>
                      <c:pt idx="37">
                        <c:v>43157</c:v>
                      </c:pt>
                      <c:pt idx="38">
                        <c:v>43158</c:v>
                      </c:pt>
                      <c:pt idx="39">
                        <c:v>43159</c:v>
                      </c:pt>
                      <c:pt idx="40">
                        <c:v>43160</c:v>
                      </c:pt>
                      <c:pt idx="41">
                        <c:v>43161</c:v>
                      </c:pt>
                      <c:pt idx="42">
                        <c:v>43164</c:v>
                      </c:pt>
                      <c:pt idx="43">
                        <c:v>43165</c:v>
                      </c:pt>
                      <c:pt idx="44">
                        <c:v>43166</c:v>
                      </c:pt>
                      <c:pt idx="45">
                        <c:v>43168</c:v>
                      </c:pt>
                      <c:pt idx="46">
                        <c:v>43171</c:v>
                      </c:pt>
                      <c:pt idx="47">
                        <c:v>43172</c:v>
                      </c:pt>
                      <c:pt idx="48">
                        <c:v>43173</c:v>
                      </c:pt>
                      <c:pt idx="49">
                        <c:v>43174</c:v>
                      </c:pt>
                      <c:pt idx="50">
                        <c:v>43175</c:v>
                      </c:pt>
                      <c:pt idx="51">
                        <c:v>43178</c:v>
                      </c:pt>
                      <c:pt idx="52">
                        <c:v>43179</c:v>
                      </c:pt>
                      <c:pt idx="53">
                        <c:v>43180</c:v>
                      </c:pt>
                      <c:pt idx="54">
                        <c:v>43181</c:v>
                      </c:pt>
                      <c:pt idx="55">
                        <c:v>43182</c:v>
                      </c:pt>
                      <c:pt idx="56">
                        <c:v>43185</c:v>
                      </c:pt>
                      <c:pt idx="57">
                        <c:v>43186</c:v>
                      </c:pt>
                      <c:pt idx="58">
                        <c:v>43187</c:v>
                      </c:pt>
                      <c:pt idx="59">
                        <c:v>43188</c:v>
                      </c:pt>
                      <c:pt idx="60">
                        <c:v>43192</c:v>
                      </c:pt>
                      <c:pt idx="61">
                        <c:v>43193</c:v>
                      </c:pt>
                      <c:pt idx="62">
                        <c:v>43195</c:v>
                      </c:pt>
                      <c:pt idx="63">
                        <c:v>43196</c:v>
                      </c:pt>
                      <c:pt idx="64">
                        <c:v>43199</c:v>
                      </c:pt>
                      <c:pt idx="65">
                        <c:v>43200</c:v>
                      </c:pt>
                      <c:pt idx="66">
                        <c:v>43201</c:v>
                      </c:pt>
                      <c:pt idx="67">
                        <c:v>43202</c:v>
                      </c:pt>
                      <c:pt idx="68">
                        <c:v>43203</c:v>
                      </c:pt>
                      <c:pt idx="69">
                        <c:v>43206</c:v>
                      </c:pt>
                      <c:pt idx="70">
                        <c:v>43207</c:v>
                      </c:pt>
                      <c:pt idx="71">
                        <c:v>43208</c:v>
                      </c:pt>
                      <c:pt idx="72">
                        <c:v>43209</c:v>
                      </c:pt>
                      <c:pt idx="73">
                        <c:v>43210</c:v>
                      </c:pt>
                      <c:pt idx="74">
                        <c:v>43213</c:v>
                      </c:pt>
                      <c:pt idx="75">
                        <c:v>43214</c:v>
                      </c:pt>
                      <c:pt idx="76">
                        <c:v>43215</c:v>
                      </c:pt>
                      <c:pt idx="77">
                        <c:v>43216</c:v>
                      </c:pt>
                      <c:pt idx="78">
                        <c:v>43217</c:v>
                      </c:pt>
                      <c:pt idx="79">
                        <c:v>43220</c:v>
                      </c:pt>
                      <c:pt idx="80">
                        <c:v>43222</c:v>
                      </c:pt>
                      <c:pt idx="81">
                        <c:v>43223</c:v>
                      </c:pt>
                      <c:pt idx="82">
                        <c:v>43224</c:v>
                      </c:pt>
                      <c:pt idx="83">
                        <c:v>43227</c:v>
                      </c:pt>
                      <c:pt idx="84">
                        <c:v>43228</c:v>
                      </c:pt>
                      <c:pt idx="85">
                        <c:v>43229</c:v>
                      </c:pt>
                      <c:pt idx="86">
                        <c:v>43230</c:v>
                      </c:pt>
                      <c:pt idx="87">
                        <c:v>43231</c:v>
                      </c:pt>
                      <c:pt idx="88">
                        <c:v>43234</c:v>
                      </c:pt>
                      <c:pt idx="89">
                        <c:v>43235</c:v>
                      </c:pt>
                      <c:pt idx="90">
                        <c:v>43236</c:v>
                      </c:pt>
                      <c:pt idx="91">
                        <c:v>43237</c:v>
                      </c:pt>
                      <c:pt idx="92">
                        <c:v>43238</c:v>
                      </c:pt>
                      <c:pt idx="93">
                        <c:v>43241</c:v>
                      </c:pt>
                      <c:pt idx="94">
                        <c:v>43242</c:v>
                      </c:pt>
                      <c:pt idx="95">
                        <c:v>43243</c:v>
                      </c:pt>
                      <c:pt idx="96">
                        <c:v>43244</c:v>
                      </c:pt>
                      <c:pt idx="97">
                        <c:v>43245</c:v>
                      </c:pt>
                      <c:pt idx="98">
                        <c:v>43248</c:v>
                      </c:pt>
                      <c:pt idx="99">
                        <c:v>43249</c:v>
                      </c:pt>
                      <c:pt idx="100">
                        <c:v>43250</c:v>
                      </c:pt>
                      <c:pt idx="101">
                        <c:v>43251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Resumo!$C$4:$C$96</c15:sqref>
                        </c15:formulaRef>
                      </c:ext>
                    </c:extLst>
                    <c:numCache>
                      <c:formatCode>#\.##0.000</c:formatCode>
                      <c:ptCount val="93"/>
                      <c:pt idx="0">
                        <c:v>168.00148537912273</c:v>
                      </c:pt>
                      <c:pt idx="1">
                        <c:v>168.51566734972678</c:v>
                      </c:pt>
                      <c:pt idx="2">
                        <c:v>168.1221982560985</c:v>
                      </c:pt>
                      <c:pt idx="3">
                        <c:v>168.07995693135933</c:v>
                      </c:pt>
                      <c:pt idx="4">
                        <c:v>168.9295928705441</c:v>
                      </c:pt>
                      <c:pt idx="5">
                        <c:v>195.00901846965701</c:v>
                      </c:pt>
                      <c:pt idx="6">
                        <c:v>195.32576629921209</c:v>
                      </c:pt>
                      <c:pt idx="7">
                        <c:v>195.88186958499887</c:v>
                      </c:pt>
                      <c:pt idx="8">
                        <c:v>211.85135225191945</c:v>
                      </c:pt>
                      <c:pt idx="9">
                        <c:v>193.28966666666668</c:v>
                      </c:pt>
                      <c:pt idx="10">
                        <c:v>196.976</c:v>
                      </c:pt>
                      <c:pt idx="11">
                        <c:v>231.28438202895904</c:v>
                      </c:pt>
                      <c:pt idx="12">
                        <c:v>238.96799999999999</c:v>
                      </c:pt>
                      <c:pt idx="13">
                        <c:v>238.61600000000001</c:v>
                      </c:pt>
                      <c:pt idx="14">
                        <c:v>229.77795803480041</c:v>
                      </c:pt>
                      <c:pt idx="15">
                        <c:v>236.71481843838194</c:v>
                      </c:pt>
                      <c:pt idx="16">
                        <c:v>204.32683727847854</c:v>
                      </c:pt>
                      <c:pt idx="17">
                        <c:v>200.14453873127189</c:v>
                      </c:pt>
                      <c:pt idx="18">
                        <c:v>204.90089299904614</c:v>
                      </c:pt>
                      <c:pt idx="19">
                        <c:v>199.75855371981646</c:v>
                      </c:pt>
                      <c:pt idx="20">
                        <c:v>200.70500000000001</c:v>
                      </c:pt>
                      <c:pt idx="21">
                        <c:v>203.13648443480645</c:v>
                      </c:pt>
                      <c:pt idx="22">
                        <c:v>202.90998717948719</c:v>
                      </c:pt>
                      <c:pt idx="23">
                        <c:v>202.73699999999999</c:v>
                      </c:pt>
                      <c:pt idx="24">
                        <c:v>203.33203090371663</c:v>
                      </c:pt>
                      <c:pt idx="25">
                        <c:v>204.60020243220049</c:v>
                      </c:pt>
                      <c:pt idx="26">
                        <c:v>204.45390262124496</c:v>
                      </c:pt>
                      <c:pt idx="27">
                        <c:v>205.21100000000001</c:v>
                      </c:pt>
                      <c:pt idx="28">
                        <c:v>205.99721418699002</c:v>
                      </c:pt>
                      <c:pt idx="29">
                        <c:v>206.89762363205017</c:v>
                      </c:pt>
                      <c:pt idx="30">
                        <c:v>206.51494477068144</c:v>
                      </c:pt>
                      <c:pt idx="31">
                        <c:v>203.75528493496469</c:v>
                      </c:pt>
                      <c:pt idx="32">
                        <c:v>207.12833982767762</c:v>
                      </c:pt>
                      <c:pt idx="33">
                        <c:v>206.11366219255092</c:v>
                      </c:pt>
                      <c:pt idx="34">
                        <c:v>208.03006434917333</c:v>
                      </c:pt>
                      <c:pt idx="35">
                        <c:v>208.44234371704692</c:v>
                      </c:pt>
                      <c:pt idx="36">
                        <c:v>208.48514009144893</c:v>
                      </c:pt>
                      <c:pt idx="37">
                        <c:v>208.52902030050745</c:v>
                      </c:pt>
                      <c:pt idx="38">
                        <c:v>208.3</c:v>
                      </c:pt>
                      <c:pt idx="39">
                        <c:v>211.55917169981433</c:v>
                      </c:pt>
                      <c:pt idx="40">
                        <c:v>210.35901193348548</c:v>
                      </c:pt>
                      <c:pt idx="41">
                        <c:v>210.55799999999994</c:v>
                      </c:pt>
                      <c:pt idx="42">
                        <c:v>210.84287573078416</c:v>
                      </c:pt>
                      <c:pt idx="43">
                        <c:v>208.62712572434535</c:v>
                      </c:pt>
                      <c:pt idx="44">
                        <c:v>208.76599999999999</c:v>
                      </c:pt>
                      <c:pt idx="45">
                        <c:v>211.05085286050996</c:v>
                      </c:pt>
                      <c:pt idx="46">
                        <c:v>210.53299999999996</c:v>
                      </c:pt>
                      <c:pt idx="47">
                        <c:v>215.04795557579598</c:v>
                      </c:pt>
                      <c:pt idx="48">
                        <c:v>210.29300000000001</c:v>
                      </c:pt>
                      <c:pt idx="49">
                        <c:v>209.56100000000001</c:v>
                      </c:pt>
                      <c:pt idx="50">
                        <c:v>211.04200000000003</c:v>
                      </c:pt>
                      <c:pt idx="51">
                        <c:v>210.59868848449523</c:v>
                      </c:pt>
                      <c:pt idx="52">
                        <c:v>210.22493566656667</c:v>
                      </c:pt>
                      <c:pt idx="53">
                        <c:v>213.13050623883046</c:v>
                      </c:pt>
                      <c:pt idx="54">
                        <c:v>210.60680504292088</c:v>
                      </c:pt>
                      <c:pt idx="55">
                        <c:v>210.21454880295477</c:v>
                      </c:pt>
                      <c:pt idx="56">
                        <c:v>213.84525543337162</c:v>
                      </c:pt>
                      <c:pt idx="57">
                        <c:v>209.42812404783822</c:v>
                      </c:pt>
                      <c:pt idx="58">
                        <c:v>211.3797060985338</c:v>
                      </c:pt>
                      <c:pt idx="59">
                        <c:v>209.55669875102677</c:v>
                      </c:pt>
                      <c:pt idx="60">
                        <c:v>212.59355168203558</c:v>
                      </c:pt>
                      <c:pt idx="61">
                        <c:v>217.42489427375685</c:v>
                      </c:pt>
                      <c:pt idx="62">
                        <c:v>213.57877070423487</c:v>
                      </c:pt>
                      <c:pt idx="63">
                        <c:v>210.75687645855893</c:v>
                      </c:pt>
                      <c:pt idx="64">
                        <c:v>213.12392582232434</c:v>
                      </c:pt>
                      <c:pt idx="65">
                        <c:v>212.61596291116217</c:v>
                      </c:pt>
                      <c:pt idx="66">
                        <c:v>212.28774122860364</c:v>
                      </c:pt>
                      <c:pt idx="67">
                        <c:v>212.10766252275545</c:v>
                      </c:pt>
                      <c:pt idx="68">
                        <c:v>213.27467273264986</c:v>
                      </c:pt>
                      <c:pt idx="69">
                        <c:v>212.97530216236723</c:v>
                      </c:pt>
                      <c:pt idx="70">
                        <c:v>211.95140088623535</c:v>
                      </c:pt>
                      <c:pt idx="71">
                        <c:v>214.10753960189339</c:v>
                      </c:pt>
                      <c:pt idx="72">
                        <c:v>211.84182914431085</c:v>
                      </c:pt>
                      <c:pt idx="73">
                        <c:v>212.53695261517146</c:v>
                      </c:pt>
                      <c:pt idx="74">
                        <c:v>214.05877679482816</c:v>
                      </c:pt>
                      <c:pt idx="75">
                        <c:v>214.58133038499858</c:v>
                      </c:pt>
                      <c:pt idx="76">
                        <c:v>217.70566428285173</c:v>
                      </c:pt>
                      <c:pt idx="77">
                        <c:v>217.95698256112152</c:v>
                      </c:pt>
                      <c:pt idx="78">
                        <c:v>220.19757958997926</c:v>
                      </c:pt>
                      <c:pt idx="79">
                        <c:v>222.03395510681904</c:v>
                      </c:pt>
                      <c:pt idx="80">
                        <c:v>221.90200670527281</c:v>
                      </c:pt>
                      <c:pt idx="81">
                        <c:v>224.28393205808126</c:v>
                      </c:pt>
                      <c:pt idx="82">
                        <c:v>225.10300000000004</c:v>
                      </c:pt>
                      <c:pt idx="83">
                        <c:v>225.51899999999998</c:v>
                      </c:pt>
                      <c:pt idx="84">
                        <c:v>225.78019978028192</c:v>
                      </c:pt>
                      <c:pt idx="85">
                        <c:v>227.12269564115559</c:v>
                      </c:pt>
                      <c:pt idx="86">
                        <c:v>226.59750224105457</c:v>
                      </c:pt>
                      <c:pt idx="87">
                        <c:v>226.14720101647117</c:v>
                      </c:pt>
                      <c:pt idx="88">
                        <c:v>225.21697393081303</c:v>
                      </c:pt>
                      <c:pt idx="89">
                        <c:v>226.21786066570985</c:v>
                      </c:pt>
                      <c:pt idx="90">
                        <c:v>228.16706956881632</c:v>
                      </c:pt>
                      <c:pt idx="91">
                        <c:v>228.49130279843729</c:v>
                      </c:pt>
                      <c:pt idx="92">
                        <c:v>228.52439978730746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EBEA-4C8E-90F0-1E22D7F1AEF6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Resumo!$D$3</c15:sqref>
                        </c15:formulaRef>
                      </c:ext>
                    </c:extLst>
                    <c:strCache>
                      <c:ptCount val="1"/>
                      <c:pt idx="0">
                        <c:v>Venda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Resumo!$B$4:$B$105</c15:sqref>
                        </c15:formulaRef>
                      </c:ext>
                    </c:extLst>
                    <c:numCache>
                      <c:formatCode>m/d/yyyy</c:formatCode>
                      <c:ptCount val="102"/>
                      <c:pt idx="0">
                        <c:v>43102</c:v>
                      </c:pt>
                      <c:pt idx="1">
                        <c:v>43103</c:v>
                      </c:pt>
                      <c:pt idx="2">
                        <c:v>43104</c:v>
                      </c:pt>
                      <c:pt idx="3">
                        <c:v>43105</c:v>
                      </c:pt>
                      <c:pt idx="4">
                        <c:v>43108</c:v>
                      </c:pt>
                      <c:pt idx="5">
                        <c:v>43109</c:v>
                      </c:pt>
                      <c:pt idx="6">
                        <c:v>43110</c:v>
                      </c:pt>
                      <c:pt idx="7">
                        <c:v>43111</c:v>
                      </c:pt>
                      <c:pt idx="8">
                        <c:v>43112</c:v>
                      </c:pt>
                      <c:pt idx="9">
                        <c:v>43115</c:v>
                      </c:pt>
                      <c:pt idx="10">
                        <c:v>43116</c:v>
                      </c:pt>
                      <c:pt idx="11">
                        <c:v>43117</c:v>
                      </c:pt>
                      <c:pt idx="12">
                        <c:v>43118</c:v>
                      </c:pt>
                      <c:pt idx="13">
                        <c:v>43119</c:v>
                      </c:pt>
                      <c:pt idx="14">
                        <c:v>43122</c:v>
                      </c:pt>
                      <c:pt idx="15">
                        <c:v>43123</c:v>
                      </c:pt>
                      <c:pt idx="16">
                        <c:v>43124</c:v>
                      </c:pt>
                      <c:pt idx="17">
                        <c:v>43125</c:v>
                      </c:pt>
                      <c:pt idx="18">
                        <c:v>43126</c:v>
                      </c:pt>
                      <c:pt idx="19">
                        <c:v>43129</c:v>
                      </c:pt>
                      <c:pt idx="20">
                        <c:v>43130</c:v>
                      </c:pt>
                      <c:pt idx="21">
                        <c:v>43131</c:v>
                      </c:pt>
                      <c:pt idx="22">
                        <c:v>43132</c:v>
                      </c:pt>
                      <c:pt idx="23">
                        <c:v>43133</c:v>
                      </c:pt>
                      <c:pt idx="24">
                        <c:v>43137</c:v>
                      </c:pt>
                      <c:pt idx="25">
                        <c:v>43138</c:v>
                      </c:pt>
                      <c:pt idx="26">
                        <c:v>43139</c:v>
                      </c:pt>
                      <c:pt idx="27">
                        <c:v>43140</c:v>
                      </c:pt>
                      <c:pt idx="28">
                        <c:v>43143</c:v>
                      </c:pt>
                      <c:pt idx="29">
                        <c:v>43145</c:v>
                      </c:pt>
                      <c:pt idx="30">
                        <c:v>43146</c:v>
                      </c:pt>
                      <c:pt idx="31">
                        <c:v>43147</c:v>
                      </c:pt>
                      <c:pt idx="32">
                        <c:v>43150</c:v>
                      </c:pt>
                      <c:pt idx="33">
                        <c:v>43151</c:v>
                      </c:pt>
                      <c:pt idx="34">
                        <c:v>43152</c:v>
                      </c:pt>
                      <c:pt idx="35">
                        <c:v>43153</c:v>
                      </c:pt>
                      <c:pt idx="36">
                        <c:v>43154</c:v>
                      </c:pt>
                      <c:pt idx="37">
                        <c:v>43157</c:v>
                      </c:pt>
                      <c:pt idx="38">
                        <c:v>43158</c:v>
                      </c:pt>
                      <c:pt idx="39">
                        <c:v>43159</c:v>
                      </c:pt>
                      <c:pt idx="40">
                        <c:v>43160</c:v>
                      </c:pt>
                      <c:pt idx="41">
                        <c:v>43161</c:v>
                      </c:pt>
                      <c:pt idx="42">
                        <c:v>43164</c:v>
                      </c:pt>
                      <c:pt idx="43">
                        <c:v>43165</c:v>
                      </c:pt>
                      <c:pt idx="44">
                        <c:v>43166</c:v>
                      </c:pt>
                      <c:pt idx="45">
                        <c:v>43168</c:v>
                      </c:pt>
                      <c:pt idx="46">
                        <c:v>43171</c:v>
                      </c:pt>
                      <c:pt idx="47">
                        <c:v>43172</c:v>
                      </c:pt>
                      <c:pt idx="48">
                        <c:v>43173</c:v>
                      </c:pt>
                      <c:pt idx="49">
                        <c:v>43174</c:v>
                      </c:pt>
                      <c:pt idx="50">
                        <c:v>43175</c:v>
                      </c:pt>
                      <c:pt idx="51">
                        <c:v>43178</c:v>
                      </c:pt>
                      <c:pt idx="52">
                        <c:v>43179</c:v>
                      </c:pt>
                      <c:pt idx="53">
                        <c:v>43180</c:v>
                      </c:pt>
                      <c:pt idx="54">
                        <c:v>43181</c:v>
                      </c:pt>
                      <c:pt idx="55">
                        <c:v>43182</c:v>
                      </c:pt>
                      <c:pt idx="56">
                        <c:v>43185</c:v>
                      </c:pt>
                      <c:pt idx="57">
                        <c:v>43186</c:v>
                      </c:pt>
                      <c:pt idx="58">
                        <c:v>43187</c:v>
                      </c:pt>
                      <c:pt idx="59">
                        <c:v>43188</c:v>
                      </c:pt>
                      <c:pt idx="60">
                        <c:v>43192</c:v>
                      </c:pt>
                      <c:pt idx="61">
                        <c:v>43193</c:v>
                      </c:pt>
                      <c:pt idx="62">
                        <c:v>43195</c:v>
                      </c:pt>
                      <c:pt idx="63">
                        <c:v>43196</c:v>
                      </c:pt>
                      <c:pt idx="64">
                        <c:v>43199</c:v>
                      </c:pt>
                      <c:pt idx="65">
                        <c:v>43200</c:v>
                      </c:pt>
                      <c:pt idx="66">
                        <c:v>43201</c:v>
                      </c:pt>
                      <c:pt idx="67">
                        <c:v>43202</c:v>
                      </c:pt>
                      <c:pt idx="68">
                        <c:v>43203</c:v>
                      </c:pt>
                      <c:pt idx="69">
                        <c:v>43206</c:v>
                      </c:pt>
                      <c:pt idx="70">
                        <c:v>43207</c:v>
                      </c:pt>
                      <c:pt idx="71">
                        <c:v>43208</c:v>
                      </c:pt>
                      <c:pt idx="72">
                        <c:v>43209</c:v>
                      </c:pt>
                      <c:pt idx="73">
                        <c:v>43210</c:v>
                      </c:pt>
                      <c:pt idx="74">
                        <c:v>43213</c:v>
                      </c:pt>
                      <c:pt idx="75">
                        <c:v>43214</c:v>
                      </c:pt>
                      <c:pt idx="76">
                        <c:v>43215</c:v>
                      </c:pt>
                      <c:pt idx="77">
                        <c:v>43216</c:v>
                      </c:pt>
                      <c:pt idx="78">
                        <c:v>43217</c:v>
                      </c:pt>
                      <c:pt idx="79">
                        <c:v>43220</c:v>
                      </c:pt>
                      <c:pt idx="80">
                        <c:v>43222</c:v>
                      </c:pt>
                      <c:pt idx="81">
                        <c:v>43223</c:v>
                      </c:pt>
                      <c:pt idx="82">
                        <c:v>43224</c:v>
                      </c:pt>
                      <c:pt idx="83">
                        <c:v>43227</c:v>
                      </c:pt>
                      <c:pt idx="84">
                        <c:v>43228</c:v>
                      </c:pt>
                      <c:pt idx="85">
                        <c:v>43229</c:v>
                      </c:pt>
                      <c:pt idx="86">
                        <c:v>43230</c:v>
                      </c:pt>
                      <c:pt idx="87">
                        <c:v>43231</c:v>
                      </c:pt>
                      <c:pt idx="88">
                        <c:v>43234</c:v>
                      </c:pt>
                      <c:pt idx="89">
                        <c:v>43235</c:v>
                      </c:pt>
                      <c:pt idx="90">
                        <c:v>43236</c:v>
                      </c:pt>
                      <c:pt idx="91">
                        <c:v>43237</c:v>
                      </c:pt>
                      <c:pt idx="92">
                        <c:v>43238</c:v>
                      </c:pt>
                      <c:pt idx="93">
                        <c:v>43241</c:v>
                      </c:pt>
                      <c:pt idx="94">
                        <c:v>43242</c:v>
                      </c:pt>
                      <c:pt idx="95">
                        <c:v>43243</c:v>
                      </c:pt>
                      <c:pt idx="96">
                        <c:v>43244</c:v>
                      </c:pt>
                      <c:pt idx="97">
                        <c:v>43245</c:v>
                      </c:pt>
                      <c:pt idx="98">
                        <c:v>43248</c:v>
                      </c:pt>
                      <c:pt idx="99">
                        <c:v>43249</c:v>
                      </c:pt>
                      <c:pt idx="100">
                        <c:v>43250</c:v>
                      </c:pt>
                      <c:pt idx="101">
                        <c:v>43251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Resumo!$D$4:$D$96</c15:sqref>
                        </c15:formulaRef>
                      </c:ext>
                    </c:extLst>
                    <c:numCache>
                      <c:formatCode>#\.##0.000</c:formatCode>
                      <c:ptCount val="93"/>
                      <c:pt idx="0">
                        <c:v>237.8508048070494</c:v>
                      </c:pt>
                      <c:pt idx="1">
                        <c:v>237.26565771054456</c:v>
                      </c:pt>
                      <c:pt idx="2">
                        <c:v>237.30788296380047</c:v>
                      </c:pt>
                      <c:pt idx="3">
                        <c:v>237.47322259614518</c:v>
                      </c:pt>
                      <c:pt idx="4">
                        <c:v>237.87807600955654</c:v>
                      </c:pt>
                      <c:pt idx="5">
                        <c:v>238.70858298988881</c:v>
                      </c:pt>
                      <c:pt idx="6">
                        <c:v>244.30060000000003</c:v>
                      </c:pt>
                      <c:pt idx="7">
                        <c:v>254.96499999999997</c:v>
                      </c:pt>
                      <c:pt idx="8">
                        <c:v>243.5229552440849</c:v>
                      </c:pt>
                      <c:pt idx="9">
                        <c:v>247.37</c:v>
                      </c:pt>
                      <c:pt idx="10">
                        <c:v>247.63781600000002</c:v>
                      </c:pt>
                      <c:pt idx="11">
                        <c:v>260.21208847336896</c:v>
                      </c:pt>
                      <c:pt idx="12">
                        <c:v>258.20544318613798</c:v>
                      </c:pt>
                      <c:pt idx="13">
                        <c:v>258.76741061354528</c:v>
                      </c:pt>
                      <c:pt idx="14">
                        <c:v>266.49355155789169</c:v>
                      </c:pt>
                      <c:pt idx="15">
                        <c:v>269.41606662577823</c:v>
                      </c:pt>
                      <c:pt idx="16">
                        <c:v>211.14600109260766</c:v>
                      </c:pt>
                      <c:pt idx="17">
                        <c:v>208.86633207975362</c:v>
                      </c:pt>
                      <c:pt idx="18">
                        <c:v>207.32755865268703</c:v>
                      </c:pt>
                      <c:pt idx="19">
                        <c:v>207.93595581940068</c:v>
                      </c:pt>
                      <c:pt idx="20">
                        <c:v>209.38335369577629</c:v>
                      </c:pt>
                      <c:pt idx="21">
                        <c:v>211.83434173355641</c:v>
                      </c:pt>
                      <c:pt idx="22">
                        <c:v>211.32</c:v>
                      </c:pt>
                      <c:pt idx="23">
                        <c:v>211.47300000000001</c:v>
                      </c:pt>
                      <c:pt idx="24">
                        <c:v>211.404</c:v>
                      </c:pt>
                      <c:pt idx="25">
                        <c:v>213.30329497728445</c:v>
                      </c:pt>
                      <c:pt idx="26">
                        <c:v>213.25400588759308</c:v>
                      </c:pt>
                      <c:pt idx="27">
                        <c:v>214.08698368653344</c:v>
                      </c:pt>
                      <c:pt idx="28">
                        <c:v>214.81715004437407</c:v>
                      </c:pt>
                      <c:pt idx="29">
                        <c:v>214.87252352680898</c:v>
                      </c:pt>
                      <c:pt idx="30">
                        <c:v>215.46799199999998</c:v>
                      </c:pt>
                      <c:pt idx="31">
                        <c:v>212.53400708065854</c:v>
                      </c:pt>
                      <c:pt idx="32">
                        <c:v>213.38675002068811</c:v>
                      </c:pt>
                      <c:pt idx="33">
                        <c:v>214.31840325735843</c:v>
                      </c:pt>
                      <c:pt idx="34">
                        <c:v>216.38732883646222</c:v>
                      </c:pt>
                      <c:pt idx="35">
                        <c:v>217.03104853377576</c:v>
                      </c:pt>
                      <c:pt idx="36">
                        <c:v>217.53901113015058</c:v>
                      </c:pt>
                      <c:pt idx="37">
                        <c:v>217.48608515762604</c:v>
                      </c:pt>
                      <c:pt idx="38">
                        <c:v>217.32732354656812</c:v>
                      </c:pt>
                      <c:pt idx="39">
                        <c:v>217.62339905737699</c:v>
                      </c:pt>
                      <c:pt idx="40">
                        <c:v>219.39500000000001</c:v>
                      </c:pt>
                      <c:pt idx="41">
                        <c:v>219.68297260937919</c:v>
                      </c:pt>
                      <c:pt idx="42">
                        <c:v>217.23738345974473</c:v>
                      </c:pt>
                      <c:pt idx="43">
                        <c:v>217.359553599386</c:v>
                      </c:pt>
                      <c:pt idx="44">
                        <c:v>217.76200064229511</c:v>
                      </c:pt>
                      <c:pt idx="45">
                        <c:v>217.42899885148563</c:v>
                      </c:pt>
                      <c:pt idx="46">
                        <c:v>219.61117995652458</c:v>
                      </c:pt>
                      <c:pt idx="47">
                        <c:v>219.37209369921598</c:v>
                      </c:pt>
                      <c:pt idx="48">
                        <c:v>218.29000782269799</c:v>
                      </c:pt>
                      <c:pt idx="49">
                        <c:v>218.60800806645793</c:v>
                      </c:pt>
                      <c:pt idx="50">
                        <c:v>218.63</c:v>
                      </c:pt>
                      <c:pt idx="51">
                        <c:v>219.74700000000001</c:v>
                      </c:pt>
                      <c:pt idx="52">
                        <c:v>219.2299532060527</c:v>
                      </c:pt>
                      <c:pt idx="53">
                        <c:v>220.05181190796642</c:v>
                      </c:pt>
                      <c:pt idx="54">
                        <c:v>219.74700000000001</c:v>
                      </c:pt>
                      <c:pt idx="55">
                        <c:v>219.10506525359366</c:v>
                      </c:pt>
                      <c:pt idx="56">
                        <c:v>218.43198888762333</c:v>
                      </c:pt>
                      <c:pt idx="57">
                        <c:v>217.13070398491766</c:v>
                      </c:pt>
                      <c:pt idx="58">
                        <c:v>217.74499096124961</c:v>
                      </c:pt>
                      <c:pt idx="59">
                        <c:v>218.64398534792397</c:v>
                      </c:pt>
                      <c:pt idx="60">
                        <c:v>219.08700113453693</c:v>
                      </c:pt>
                      <c:pt idx="61">
                        <c:v>218.90914486619033</c:v>
                      </c:pt>
                      <c:pt idx="62">
                        <c:v>220.19595582100874</c:v>
                      </c:pt>
                      <c:pt idx="63">
                        <c:v>222.85698811538097</c:v>
                      </c:pt>
                      <c:pt idx="64">
                        <c:v>222.29399999999998</c:v>
                      </c:pt>
                      <c:pt idx="65">
                        <c:v>221.77999999999997</c:v>
                      </c:pt>
                      <c:pt idx="66">
                        <c:v>221.44016432991384</c:v>
                      </c:pt>
                      <c:pt idx="67">
                        <c:v>221.279</c:v>
                      </c:pt>
                      <c:pt idx="68">
                        <c:v>222.44672993348115</c:v>
                      </c:pt>
                      <c:pt idx="69">
                        <c:v>222.08697096383358</c:v>
                      </c:pt>
                      <c:pt idx="70">
                        <c:v>221.11636426345609</c:v>
                      </c:pt>
                      <c:pt idx="71">
                        <c:v>221.72697415936329</c:v>
                      </c:pt>
                      <c:pt idx="72">
                        <c:v>220.9579919097809</c:v>
                      </c:pt>
                      <c:pt idx="73">
                        <c:v>221.17170000000002</c:v>
                      </c:pt>
                      <c:pt idx="74">
                        <c:v>223.17200318395285</c:v>
                      </c:pt>
                      <c:pt idx="75">
                        <c:v>223.90229331781146</c:v>
                      </c:pt>
                      <c:pt idx="76">
                        <c:v>226.3620164341466</c:v>
                      </c:pt>
                      <c:pt idx="77">
                        <c:v>226.86400330311594</c:v>
                      </c:pt>
                      <c:pt idx="78">
                        <c:v>229.71417732661152</c:v>
                      </c:pt>
                      <c:pt idx="79">
                        <c:v>230.74000130061711</c:v>
                      </c:pt>
                      <c:pt idx="80">
                        <c:v>230.62600000000006</c:v>
                      </c:pt>
                      <c:pt idx="81">
                        <c:v>233.93900000000002</c:v>
                      </c:pt>
                      <c:pt idx="82">
                        <c:v>234.80008794414471</c:v>
                      </c:pt>
                      <c:pt idx="83">
                        <c:v>235.23056847576746</c:v>
                      </c:pt>
                      <c:pt idx="84">
                        <c:v>235.48803090891869</c:v>
                      </c:pt>
                      <c:pt idx="85">
                        <c:v>236.93899990299198</c:v>
                      </c:pt>
                      <c:pt idx="86">
                        <c:v>236.36178949029616</c:v>
                      </c:pt>
                      <c:pt idx="87">
                        <c:v>235.82499686026051</c:v>
                      </c:pt>
                      <c:pt idx="88">
                        <c:v>234.89798764497726</c:v>
                      </c:pt>
                      <c:pt idx="89">
                        <c:v>234.56384753974262</c:v>
                      </c:pt>
                      <c:pt idx="90">
                        <c:v>237.05920716156393</c:v>
                      </c:pt>
                      <c:pt idx="91">
                        <c:v>237.88220240616218</c:v>
                      </c:pt>
                      <c:pt idx="92">
                        <c:v>237.98300000000003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BEA-4C8E-90F0-1E22D7F1AEF6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Resumo!$E$3</c15:sqref>
                        </c15:formulaRef>
                      </c:ext>
                    </c:extLst>
                    <c:strCache>
                      <c:ptCount val="1"/>
                      <c:pt idx="0">
                        <c:v>Média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Resumo!$B$4:$B$105</c15:sqref>
                        </c15:formulaRef>
                      </c:ext>
                    </c:extLst>
                    <c:numCache>
                      <c:formatCode>m/d/yyyy</c:formatCode>
                      <c:ptCount val="102"/>
                      <c:pt idx="0">
                        <c:v>43102</c:v>
                      </c:pt>
                      <c:pt idx="1">
                        <c:v>43103</c:v>
                      </c:pt>
                      <c:pt idx="2">
                        <c:v>43104</c:v>
                      </c:pt>
                      <c:pt idx="3">
                        <c:v>43105</c:v>
                      </c:pt>
                      <c:pt idx="4">
                        <c:v>43108</c:v>
                      </c:pt>
                      <c:pt idx="5">
                        <c:v>43109</c:v>
                      </c:pt>
                      <c:pt idx="6">
                        <c:v>43110</c:v>
                      </c:pt>
                      <c:pt idx="7">
                        <c:v>43111</c:v>
                      </c:pt>
                      <c:pt idx="8">
                        <c:v>43112</c:v>
                      </c:pt>
                      <c:pt idx="9">
                        <c:v>43115</c:v>
                      </c:pt>
                      <c:pt idx="10">
                        <c:v>43116</c:v>
                      </c:pt>
                      <c:pt idx="11">
                        <c:v>43117</c:v>
                      </c:pt>
                      <c:pt idx="12">
                        <c:v>43118</c:v>
                      </c:pt>
                      <c:pt idx="13">
                        <c:v>43119</c:v>
                      </c:pt>
                      <c:pt idx="14">
                        <c:v>43122</c:v>
                      </c:pt>
                      <c:pt idx="15">
                        <c:v>43123</c:v>
                      </c:pt>
                      <c:pt idx="16">
                        <c:v>43124</c:v>
                      </c:pt>
                      <c:pt idx="17">
                        <c:v>43125</c:v>
                      </c:pt>
                      <c:pt idx="18">
                        <c:v>43126</c:v>
                      </c:pt>
                      <c:pt idx="19">
                        <c:v>43129</c:v>
                      </c:pt>
                      <c:pt idx="20">
                        <c:v>43130</c:v>
                      </c:pt>
                      <c:pt idx="21">
                        <c:v>43131</c:v>
                      </c:pt>
                      <c:pt idx="22">
                        <c:v>43132</c:v>
                      </c:pt>
                      <c:pt idx="23">
                        <c:v>43133</c:v>
                      </c:pt>
                      <c:pt idx="24">
                        <c:v>43137</c:v>
                      </c:pt>
                      <c:pt idx="25">
                        <c:v>43138</c:v>
                      </c:pt>
                      <c:pt idx="26">
                        <c:v>43139</c:v>
                      </c:pt>
                      <c:pt idx="27">
                        <c:v>43140</c:v>
                      </c:pt>
                      <c:pt idx="28">
                        <c:v>43143</c:v>
                      </c:pt>
                      <c:pt idx="29">
                        <c:v>43145</c:v>
                      </c:pt>
                      <c:pt idx="30">
                        <c:v>43146</c:v>
                      </c:pt>
                      <c:pt idx="31">
                        <c:v>43147</c:v>
                      </c:pt>
                      <c:pt idx="32">
                        <c:v>43150</c:v>
                      </c:pt>
                      <c:pt idx="33">
                        <c:v>43151</c:v>
                      </c:pt>
                      <c:pt idx="34">
                        <c:v>43152</c:v>
                      </c:pt>
                      <c:pt idx="35">
                        <c:v>43153</c:v>
                      </c:pt>
                      <c:pt idx="36">
                        <c:v>43154</c:v>
                      </c:pt>
                      <c:pt idx="37">
                        <c:v>43157</c:v>
                      </c:pt>
                      <c:pt idx="38">
                        <c:v>43158</c:v>
                      </c:pt>
                      <c:pt idx="39">
                        <c:v>43159</c:v>
                      </c:pt>
                      <c:pt idx="40">
                        <c:v>43160</c:v>
                      </c:pt>
                      <c:pt idx="41">
                        <c:v>43161</c:v>
                      </c:pt>
                      <c:pt idx="42">
                        <c:v>43164</c:v>
                      </c:pt>
                      <c:pt idx="43">
                        <c:v>43165</c:v>
                      </c:pt>
                      <c:pt idx="44">
                        <c:v>43166</c:v>
                      </c:pt>
                      <c:pt idx="45">
                        <c:v>43168</c:v>
                      </c:pt>
                      <c:pt idx="46">
                        <c:v>43171</c:v>
                      </c:pt>
                      <c:pt idx="47">
                        <c:v>43172</c:v>
                      </c:pt>
                      <c:pt idx="48">
                        <c:v>43173</c:v>
                      </c:pt>
                      <c:pt idx="49">
                        <c:v>43174</c:v>
                      </c:pt>
                      <c:pt idx="50">
                        <c:v>43175</c:v>
                      </c:pt>
                      <c:pt idx="51">
                        <c:v>43178</c:v>
                      </c:pt>
                      <c:pt idx="52">
                        <c:v>43179</c:v>
                      </c:pt>
                      <c:pt idx="53">
                        <c:v>43180</c:v>
                      </c:pt>
                      <c:pt idx="54">
                        <c:v>43181</c:v>
                      </c:pt>
                      <c:pt idx="55">
                        <c:v>43182</c:v>
                      </c:pt>
                      <c:pt idx="56">
                        <c:v>43185</c:v>
                      </c:pt>
                      <c:pt idx="57">
                        <c:v>43186</c:v>
                      </c:pt>
                      <c:pt idx="58">
                        <c:v>43187</c:v>
                      </c:pt>
                      <c:pt idx="59">
                        <c:v>43188</c:v>
                      </c:pt>
                      <c:pt idx="60">
                        <c:v>43192</c:v>
                      </c:pt>
                      <c:pt idx="61">
                        <c:v>43193</c:v>
                      </c:pt>
                      <c:pt idx="62">
                        <c:v>43195</c:v>
                      </c:pt>
                      <c:pt idx="63">
                        <c:v>43196</c:v>
                      </c:pt>
                      <c:pt idx="64">
                        <c:v>43199</c:v>
                      </c:pt>
                      <c:pt idx="65">
                        <c:v>43200</c:v>
                      </c:pt>
                      <c:pt idx="66">
                        <c:v>43201</c:v>
                      </c:pt>
                      <c:pt idx="67">
                        <c:v>43202</c:v>
                      </c:pt>
                      <c:pt idx="68">
                        <c:v>43203</c:v>
                      </c:pt>
                      <c:pt idx="69">
                        <c:v>43206</c:v>
                      </c:pt>
                      <c:pt idx="70">
                        <c:v>43207</c:v>
                      </c:pt>
                      <c:pt idx="71">
                        <c:v>43208</c:v>
                      </c:pt>
                      <c:pt idx="72">
                        <c:v>43209</c:v>
                      </c:pt>
                      <c:pt idx="73">
                        <c:v>43210</c:v>
                      </c:pt>
                      <c:pt idx="74">
                        <c:v>43213</c:v>
                      </c:pt>
                      <c:pt idx="75">
                        <c:v>43214</c:v>
                      </c:pt>
                      <c:pt idx="76">
                        <c:v>43215</c:v>
                      </c:pt>
                      <c:pt idx="77">
                        <c:v>43216</c:v>
                      </c:pt>
                      <c:pt idx="78">
                        <c:v>43217</c:v>
                      </c:pt>
                      <c:pt idx="79">
                        <c:v>43220</c:v>
                      </c:pt>
                      <c:pt idx="80">
                        <c:v>43222</c:v>
                      </c:pt>
                      <c:pt idx="81">
                        <c:v>43223</c:v>
                      </c:pt>
                      <c:pt idx="82">
                        <c:v>43224</c:v>
                      </c:pt>
                      <c:pt idx="83">
                        <c:v>43227</c:v>
                      </c:pt>
                      <c:pt idx="84">
                        <c:v>43228</c:v>
                      </c:pt>
                      <c:pt idx="85">
                        <c:v>43229</c:v>
                      </c:pt>
                      <c:pt idx="86">
                        <c:v>43230</c:v>
                      </c:pt>
                      <c:pt idx="87">
                        <c:v>43231</c:v>
                      </c:pt>
                      <c:pt idx="88">
                        <c:v>43234</c:v>
                      </c:pt>
                      <c:pt idx="89">
                        <c:v>43235</c:v>
                      </c:pt>
                      <c:pt idx="90">
                        <c:v>43236</c:v>
                      </c:pt>
                      <c:pt idx="91">
                        <c:v>43237</c:v>
                      </c:pt>
                      <c:pt idx="92">
                        <c:v>43238</c:v>
                      </c:pt>
                      <c:pt idx="93">
                        <c:v>43241</c:v>
                      </c:pt>
                      <c:pt idx="94">
                        <c:v>43242</c:v>
                      </c:pt>
                      <c:pt idx="95">
                        <c:v>43243</c:v>
                      </c:pt>
                      <c:pt idx="96">
                        <c:v>43244</c:v>
                      </c:pt>
                      <c:pt idx="97">
                        <c:v>43245</c:v>
                      </c:pt>
                      <c:pt idx="98">
                        <c:v>43248</c:v>
                      </c:pt>
                      <c:pt idx="99">
                        <c:v>43249</c:v>
                      </c:pt>
                      <c:pt idx="100">
                        <c:v>43250</c:v>
                      </c:pt>
                      <c:pt idx="101">
                        <c:v>43251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Resumo!$E$4:$E$96</c15:sqref>
                        </c15:formulaRef>
                      </c:ext>
                    </c:extLst>
                    <c:numCache>
                      <c:formatCode>#\.##0.000</c:formatCode>
                      <c:ptCount val="93"/>
                      <c:pt idx="0">
                        <c:v>202.92614509308606</c:v>
                      </c:pt>
                      <c:pt idx="1">
                        <c:v>202.89066253013567</c:v>
                      </c:pt>
                      <c:pt idx="2">
                        <c:v>202.71504060994948</c:v>
                      </c:pt>
                      <c:pt idx="3">
                        <c:v>202.77658976375227</c:v>
                      </c:pt>
                      <c:pt idx="4">
                        <c:v>203.40383444005033</c:v>
                      </c:pt>
                      <c:pt idx="5">
                        <c:v>216.8588007297729</c:v>
                      </c:pt>
                      <c:pt idx="6">
                        <c:v>219.81318314960606</c:v>
                      </c:pt>
                      <c:pt idx="7">
                        <c:v>225.42343479249942</c:v>
                      </c:pt>
                      <c:pt idx="8">
                        <c:v>227.68715374800217</c:v>
                      </c:pt>
                      <c:pt idx="9">
                        <c:v>220.32983333333334</c:v>
                      </c:pt>
                      <c:pt idx="10">
                        <c:v>222.30690800000002</c:v>
                      </c:pt>
                      <c:pt idx="11">
                        <c:v>245.748235251164</c:v>
                      </c:pt>
                      <c:pt idx="12">
                        <c:v>248.586721593069</c:v>
                      </c:pt>
                      <c:pt idx="13">
                        <c:v>248.69170530677263</c:v>
                      </c:pt>
                      <c:pt idx="14">
                        <c:v>248.13575479634605</c:v>
                      </c:pt>
                      <c:pt idx="15">
                        <c:v>253.06544253208008</c:v>
                      </c:pt>
                      <c:pt idx="16">
                        <c:v>207.7364191855431</c:v>
                      </c:pt>
                      <c:pt idx="17">
                        <c:v>204.50543540551274</c:v>
                      </c:pt>
                      <c:pt idx="18">
                        <c:v>206.11422582586658</c:v>
                      </c:pt>
                      <c:pt idx="19">
                        <c:v>203.84725476960858</c:v>
                      </c:pt>
                      <c:pt idx="20">
                        <c:v>205.04417684788814</c:v>
                      </c:pt>
                      <c:pt idx="21">
                        <c:v>207.48541308418143</c:v>
                      </c:pt>
                      <c:pt idx="22">
                        <c:v>207.11499358974359</c:v>
                      </c:pt>
                      <c:pt idx="23">
                        <c:v>207.10500000000002</c:v>
                      </c:pt>
                      <c:pt idx="24">
                        <c:v>207.3680154518583</c:v>
                      </c:pt>
                      <c:pt idx="25">
                        <c:v>208.95174870474247</c:v>
                      </c:pt>
                      <c:pt idx="26">
                        <c:v>208.85395425441902</c:v>
                      </c:pt>
                      <c:pt idx="27">
                        <c:v>209.64899184326674</c:v>
                      </c:pt>
                      <c:pt idx="28">
                        <c:v>210.40718211568205</c:v>
                      </c:pt>
                      <c:pt idx="29">
                        <c:v>210.88507357942956</c:v>
                      </c:pt>
                      <c:pt idx="30">
                        <c:v>210.99146838534071</c:v>
                      </c:pt>
                      <c:pt idx="31">
                        <c:v>208.14464600781162</c:v>
                      </c:pt>
                      <c:pt idx="32">
                        <c:v>210.25754492418287</c:v>
                      </c:pt>
                      <c:pt idx="33">
                        <c:v>210.21603272495469</c:v>
                      </c:pt>
                      <c:pt idx="34">
                        <c:v>212.20869659281777</c:v>
                      </c:pt>
                      <c:pt idx="35">
                        <c:v>212.73669612541136</c:v>
                      </c:pt>
                      <c:pt idx="36">
                        <c:v>213.01207561079974</c:v>
                      </c:pt>
                      <c:pt idx="37">
                        <c:v>213.00755272906673</c:v>
                      </c:pt>
                      <c:pt idx="38">
                        <c:v>212.81366177328408</c:v>
                      </c:pt>
                      <c:pt idx="39">
                        <c:v>214.59128537859567</c:v>
                      </c:pt>
                      <c:pt idx="40">
                        <c:v>214.87700596674273</c:v>
                      </c:pt>
                      <c:pt idx="41">
                        <c:v>215.12048630468956</c:v>
                      </c:pt>
                      <c:pt idx="42">
                        <c:v>214.04012959526443</c:v>
                      </c:pt>
                      <c:pt idx="43">
                        <c:v>212.99333966186566</c:v>
                      </c:pt>
                      <c:pt idx="44">
                        <c:v>213.26400032114753</c:v>
                      </c:pt>
                      <c:pt idx="45">
                        <c:v>214.2399258559978</c:v>
                      </c:pt>
                      <c:pt idx="46">
                        <c:v>215.07208997826228</c:v>
                      </c:pt>
                      <c:pt idx="47">
                        <c:v>217.21002463750597</c:v>
                      </c:pt>
                      <c:pt idx="48">
                        <c:v>214.291503911349</c:v>
                      </c:pt>
                      <c:pt idx="49">
                        <c:v>214.08450403322897</c:v>
                      </c:pt>
                      <c:pt idx="50">
                        <c:v>214.83600000000001</c:v>
                      </c:pt>
                      <c:pt idx="51">
                        <c:v>215.17284424224761</c:v>
                      </c:pt>
                      <c:pt idx="52">
                        <c:v>214.72744443630967</c:v>
                      </c:pt>
                      <c:pt idx="53">
                        <c:v>216.59115907339844</c:v>
                      </c:pt>
                      <c:pt idx="54">
                        <c:v>215.17690252146045</c:v>
                      </c:pt>
                      <c:pt idx="55">
                        <c:v>214.6598070282742</c:v>
                      </c:pt>
                      <c:pt idx="56">
                        <c:v>216.13862216049748</c:v>
                      </c:pt>
                      <c:pt idx="57">
                        <c:v>213.27941401637793</c:v>
                      </c:pt>
                      <c:pt idx="58">
                        <c:v>214.56234852989172</c:v>
                      </c:pt>
                      <c:pt idx="59">
                        <c:v>214.10034204947539</c:v>
                      </c:pt>
                      <c:pt idx="60">
                        <c:v>215.84027640828626</c:v>
                      </c:pt>
                      <c:pt idx="61">
                        <c:v>218.1670195699736</c:v>
                      </c:pt>
                      <c:pt idx="62">
                        <c:v>216.88736326262182</c:v>
                      </c:pt>
                      <c:pt idx="63">
                        <c:v>216.80693228696995</c:v>
                      </c:pt>
                      <c:pt idx="64">
                        <c:v>217.70896291116216</c:v>
                      </c:pt>
                      <c:pt idx="65">
                        <c:v>217.19798145558107</c:v>
                      </c:pt>
                      <c:pt idx="66">
                        <c:v>216.86395277925874</c:v>
                      </c:pt>
                      <c:pt idx="67">
                        <c:v>216.69333126137772</c:v>
                      </c:pt>
                      <c:pt idx="68">
                        <c:v>217.86070133306549</c:v>
                      </c:pt>
                      <c:pt idx="69">
                        <c:v>217.5311365631004</c:v>
                      </c:pt>
                      <c:pt idx="70">
                        <c:v>216.53388257484573</c:v>
                      </c:pt>
                      <c:pt idx="71">
                        <c:v>217.91725688062834</c:v>
                      </c:pt>
                      <c:pt idx="72">
                        <c:v>216.39991052704588</c:v>
                      </c:pt>
                      <c:pt idx="73">
                        <c:v>216.85432630758572</c:v>
                      </c:pt>
                      <c:pt idx="74">
                        <c:v>218.61538998939051</c:v>
                      </c:pt>
                      <c:pt idx="75">
                        <c:v>219.24181185140503</c:v>
                      </c:pt>
                      <c:pt idx="76">
                        <c:v>222.03384035849916</c:v>
                      </c:pt>
                      <c:pt idx="77">
                        <c:v>222.41049293211873</c:v>
                      </c:pt>
                      <c:pt idx="78">
                        <c:v>224.95587845829539</c:v>
                      </c:pt>
                      <c:pt idx="79">
                        <c:v>226.38697820371806</c:v>
                      </c:pt>
                      <c:pt idx="80">
                        <c:v>226.26400335263645</c:v>
                      </c:pt>
                      <c:pt idx="81">
                        <c:v>229.11146602904063</c:v>
                      </c:pt>
                      <c:pt idx="82">
                        <c:v>229.95154397207239</c:v>
                      </c:pt>
                      <c:pt idx="83">
                        <c:v>230.37478423788372</c:v>
                      </c:pt>
                      <c:pt idx="84">
                        <c:v>230.6341153446003</c:v>
                      </c:pt>
                      <c:pt idx="85">
                        <c:v>232.0308477720738</c:v>
                      </c:pt>
                      <c:pt idx="86">
                        <c:v>231.47964586567537</c:v>
                      </c:pt>
                      <c:pt idx="87">
                        <c:v>230.98609893836584</c:v>
                      </c:pt>
                      <c:pt idx="88">
                        <c:v>230.05748078789514</c:v>
                      </c:pt>
                      <c:pt idx="89">
                        <c:v>230.39085410272622</c:v>
                      </c:pt>
                      <c:pt idx="90">
                        <c:v>232.61313836519014</c:v>
                      </c:pt>
                      <c:pt idx="91">
                        <c:v>233.18675260229975</c:v>
                      </c:pt>
                      <c:pt idx="92">
                        <c:v>233.25369989365373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BEA-4C8E-90F0-1E22D7F1AEF6}"/>
                  </c:ext>
                </c:extLst>
              </c15:ser>
            </c15:filteredLineSeries>
          </c:ext>
        </c:extLst>
      </c:lineChart>
      <c:dateAx>
        <c:axId val="296397456"/>
        <c:scaling>
          <c:orientation val="minMax"/>
        </c:scaling>
        <c:delete val="0"/>
        <c:axPos val="b"/>
        <c:numFmt formatCode="[$-816]d/mmm;@" sourceLinked="0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68453840"/>
        <c:crosses val="autoZero"/>
        <c:auto val="0"/>
        <c:lblOffset val="100"/>
        <c:baseTimeUnit val="days"/>
      </c:dateAx>
      <c:valAx>
        <c:axId val="46845384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96397456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t"/>
      <c:layout>
        <c:manualLayout>
          <c:xMode val="edge"/>
          <c:yMode val="edge"/>
          <c:x val="0.52104853846648613"/>
          <c:y val="0.24986200325024746"/>
          <c:w val="0.45030888380823181"/>
          <c:h val="0.193147231388520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pt-P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PT" b="0"/>
              <a:t>Posição cambial do sector</a:t>
            </a:r>
          </a:p>
        </c:rich>
      </c:tx>
      <c:layout>
        <c:manualLayout>
          <c:xMode val="edge"/>
          <c:yMode val="edge"/>
          <c:x val="0.3209538037947489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0.17316684885205699"/>
          <c:y val="0.30363491358103067"/>
          <c:w val="0.67360466266238062"/>
          <c:h val="0.53435778961067826"/>
        </c:manualLayout>
      </c:layout>
      <c:lineChart>
        <c:grouping val="standard"/>
        <c:varyColors val="0"/>
        <c:ser>
          <c:idx val="0"/>
          <c:order val="0"/>
          <c:tx>
            <c:strRef>
              <c:f>'II D.1 RIL'!$A$50</c:f>
              <c:strCache>
                <c:ptCount val="1"/>
                <c:pt idx="0">
                  <c:v>1. Activos externos líquidos  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'II D.1 RIL'!$BJ$49:$BZ$49</c:f>
              <c:numCache>
                <c:formatCode>mmm\-yy</c:formatCode>
                <c:ptCount val="17"/>
                <c:pt idx="0">
                  <c:v>42705</c:v>
                </c:pt>
                <c:pt idx="1">
                  <c:v>42736</c:v>
                </c:pt>
                <c:pt idx="2">
                  <c:v>42767</c:v>
                </c:pt>
                <c:pt idx="3">
                  <c:v>42795</c:v>
                </c:pt>
                <c:pt idx="4">
                  <c:v>42826</c:v>
                </c:pt>
                <c:pt idx="5">
                  <c:v>42856</c:v>
                </c:pt>
                <c:pt idx="6">
                  <c:v>42887</c:v>
                </c:pt>
                <c:pt idx="7">
                  <c:v>42917</c:v>
                </c:pt>
                <c:pt idx="8">
                  <c:v>42948</c:v>
                </c:pt>
                <c:pt idx="9">
                  <c:v>42979</c:v>
                </c:pt>
                <c:pt idx="10">
                  <c:v>43009</c:v>
                </c:pt>
                <c:pt idx="11">
                  <c:v>43040</c:v>
                </c:pt>
                <c:pt idx="12">
                  <c:v>43070</c:v>
                </c:pt>
                <c:pt idx="13">
                  <c:v>43101</c:v>
                </c:pt>
                <c:pt idx="14">
                  <c:v>43132</c:v>
                </c:pt>
                <c:pt idx="15">
                  <c:v>43160</c:v>
                </c:pt>
                <c:pt idx="16">
                  <c:v>43191</c:v>
                </c:pt>
              </c:numCache>
            </c:numRef>
          </c:cat>
          <c:val>
            <c:numRef>
              <c:f>'II D.1 RIL'!$BJ$50:$BZ$50</c:f>
              <c:numCache>
                <c:formatCode>#,##0</c:formatCode>
                <c:ptCount val="17"/>
                <c:pt idx="0">
                  <c:v>1908.5659063834505</c:v>
                </c:pt>
                <c:pt idx="1">
                  <c:v>2674.0037943524912</c:v>
                </c:pt>
                <c:pt idx="2">
                  <c:v>2304.2374769089874</c:v>
                </c:pt>
                <c:pt idx="3">
                  <c:v>2687.3127057675601</c:v>
                </c:pt>
                <c:pt idx="4">
                  <c:v>2498.8162940096126</c:v>
                </c:pt>
                <c:pt idx="5">
                  <c:v>2326.5383183347535</c:v>
                </c:pt>
                <c:pt idx="6">
                  <c:v>1564.9355365029996</c:v>
                </c:pt>
                <c:pt idx="7">
                  <c:v>2225.541455711932</c:v>
                </c:pt>
                <c:pt idx="8">
                  <c:v>2230.0386438117039</c:v>
                </c:pt>
                <c:pt idx="9">
                  <c:v>1951.9281078939737</c:v>
                </c:pt>
                <c:pt idx="10">
                  <c:v>1474.8243403441352</c:v>
                </c:pt>
                <c:pt idx="11">
                  <c:v>1512.4605477703285</c:v>
                </c:pt>
                <c:pt idx="12">
                  <c:v>1632.8398861712774</c:v>
                </c:pt>
                <c:pt idx="13">
                  <c:v>1946.9014682871214</c:v>
                </c:pt>
                <c:pt idx="14">
                  <c:v>1789.0284032315992</c:v>
                </c:pt>
                <c:pt idx="15">
                  <c:v>1758.597911341338</c:v>
                </c:pt>
                <c:pt idx="16">
                  <c:v>1381.2346559801333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69-4AAB-A8F8-17367E4A1700}"/>
            </c:ext>
          </c:extLst>
        </c:ser>
        <c:ser>
          <c:idx val="1"/>
          <c:order val="1"/>
          <c:tx>
            <c:strRef>
              <c:f>'II D.1 RIL'!$A$53</c:f>
              <c:strCache>
                <c:ptCount val="1"/>
                <c:pt idx="0">
                  <c:v>2. Posição líquida em ME com residentes</c:v>
                </c:pt>
              </c:strCache>
            </c:strRef>
          </c:tx>
          <c:spPr>
            <a:ln w="28575" cap="rnd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'II D.1 RIL'!$BJ$49:$BZ$49</c:f>
              <c:numCache>
                <c:formatCode>mmm\-yy</c:formatCode>
                <c:ptCount val="17"/>
                <c:pt idx="0">
                  <c:v>42705</c:v>
                </c:pt>
                <c:pt idx="1">
                  <c:v>42736</c:v>
                </c:pt>
                <c:pt idx="2">
                  <c:v>42767</c:v>
                </c:pt>
                <c:pt idx="3">
                  <c:v>42795</c:v>
                </c:pt>
                <c:pt idx="4">
                  <c:v>42826</c:v>
                </c:pt>
                <c:pt idx="5">
                  <c:v>42856</c:v>
                </c:pt>
                <c:pt idx="6">
                  <c:v>42887</c:v>
                </c:pt>
                <c:pt idx="7">
                  <c:v>42917</c:v>
                </c:pt>
                <c:pt idx="8">
                  <c:v>42948</c:v>
                </c:pt>
                <c:pt idx="9">
                  <c:v>42979</c:v>
                </c:pt>
                <c:pt idx="10">
                  <c:v>43009</c:v>
                </c:pt>
                <c:pt idx="11">
                  <c:v>43040</c:v>
                </c:pt>
                <c:pt idx="12">
                  <c:v>43070</c:v>
                </c:pt>
                <c:pt idx="13">
                  <c:v>43101</c:v>
                </c:pt>
                <c:pt idx="14">
                  <c:v>43132</c:v>
                </c:pt>
                <c:pt idx="15">
                  <c:v>43160</c:v>
                </c:pt>
                <c:pt idx="16">
                  <c:v>43191</c:v>
                </c:pt>
              </c:numCache>
            </c:numRef>
          </c:cat>
          <c:val>
            <c:numRef>
              <c:f>'II D.1 RIL'!$BJ$53:$BZ$53</c:f>
              <c:numCache>
                <c:formatCode>#,##0</c:formatCode>
                <c:ptCount val="17"/>
                <c:pt idx="0">
                  <c:v>-799.02711993933383</c:v>
                </c:pt>
                <c:pt idx="1">
                  <c:v>-935.14339401571419</c:v>
                </c:pt>
                <c:pt idx="2">
                  <c:v>-762.24711168747478</c:v>
                </c:pt>
                <c:pt idx="3">
                  <c:v>-2128.2196075147367</c:v>
                </c:pt>
                <c:pt idx="4">
                  <c:v>-2265.1812836599452</c:v>
                </c:pt>
                <c:pt idx="5">
                  <c:v>-2401.8642984226226</c:v>
                </c:pt>
                <c:pt idx="6">
                  <c:v>-3074.5770605924668</c:v>
                </c:pt>
                <c:pt idx="7">
                  <c:v>-2666.6687668401082</c:v>
                </c:pt>
                <c:pt idx="8">
                  <c:v>-2570.4102708037863</c:v>
                </c:pt>
                <c:pt idx="9">
                  <c:v>-2729.0466476153451</c:v>
                </c:pt>
                <c:pt idx="10">
                  <c:v>-2137.3668633483176</c:v>
                </c:pt>
                <c:pt idx="11">
                  <c:v>-1961.4202255535213</c:v>
                </c:pt>
                <c:pt idx="12">
                  <c:v>-2116.1550863327993</c:v>
                </c:pt>
                <c:pt idx="13">
                  <c:v>-1588.1624912236887</c:v>
                </c:pt>
                <c:pt idx="14">
                  <c:v>-1929.6318646856646</c:v>
                </c:pt>
                <c:pt idx="15">
                  <c:v>-1825.3255853533883</c:v>
                </c:pt>
                <c:pt idx="16">
                  <c:v>-1386.532573744895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69-4AAB-A8F8-17367E4A1700}"/>
            </c:ext>
          </c:extLst>
        </c:ser>
        <c:ser>
          <c:idx val="2"/>
          <c:order val="2"/>
          <c:tx>
            <c:strRef>
              <c:f>'II D.1 RIL'!$A$54</c:f>
              <c:strCache>
                <c:ptCount val="1"/>
                <c:pt idx="0">
                  <c:v>Posição líquida (1)-(2)</c:v>
                </c:pt>
              </c:strCache>
            </c:strRef>
          </c:tx>
          <c:spPr>
            <a:ln w="28575" cap="rnd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'II D.1 RIL'!$BJ$49:$BZ$49</c:f>
              <c:numCache>
                <c:formatCode>mmm\-yy</c:formatCode>
                <c:ptCount val="17"/>
                <c:pt idx="0">
                  <c:v>42705</c:v>
                </c:pt>
                <c:pt idx="1">
                  <c:v>42736</c:v>
                </c:pt>
                <c:pt idx="2">
                  <c:v>42767</c:v>
                </c:pt>
                <c:pt idx="3">
                  <c:v>42795</c:v>
                </c:pt>
                <c:pt idx="4">
                  <c:v>42826</c:v>
                </c:pt>
                <c:pt idx="5">
                  <c:v>42856</c:v>
                </c:pt>
                <c:pt idx="6">
                  <c:v>42887</c:v>
                </c:pt>
                <c:pt idx="7">
                  <c:v>42917</c:v>
                </c:pt>
                <c:pt idx="8">
                  <c:v>42948</c:v>
                </c:pt>
                <c:pt idx="9">
                  <c:v>42979</c:v>
                </c:pt>
                <c:pt idx="10">
                  <c:v>43009</c:v>
                </c:pt>
                <c:pt idx="11">
                  <c:v>43040</c:v>
                </c:pt>
                <c:pt idx="12">
                  <c:v>43070</c:v>
                </c:pt>
                <c:pt idx="13">
                  <c:v>43101</c:v>
                </c:pt>
                <c:pt idx="14">
                  <c:v>43132</c:v>
                </c:pt>
                <c:pt idx="15">
                  <c:v>43160</c:v>
                </c:pt>
                <c:pt idx="16">
                  <c:v>43191</c:v>
                </c:pt>
              </c:numCache>
            </c:numRef>
          </c:cat>
          <c:val>
            <c:numRef>
              <c:f>'II D.1 RIL'!$BJ$54:$BZ$54</c:f>
              <c:numCache>
                <c:formatCode>#,##0</c:formatCode>
                <c:ptCount val="17"/>
                <c:pt idx="0">
                  <c:v>1109.5387864441168</c:v>
                </c:pt>
                <c:pt idx="1">
                  <c:v>1738.860400336777</c:v>
                </c:pt>
                <c:pt idx="2">
                  <c:v>1541.9903652215125</c:v>
                </c:pt>
                <c:pt idx="3">
                  <c:v>559.09309825282344</c:v>
                </c:pt>
                <c:pt idx="4">
                  <c:v>233.63501034966748</c:v>
                </c:pt>
                <c:pt idx="5">
                  <c:v>-75.325980087869084</c:v>
                </c:pt>
                <c:pt idx="6">
                  <c:v>-1509.6415240894671</c:v>
                </c:pt>
                <c:pt idx="7">
                  <c:v>-441.12731112817619</c:v>
                </c:pt>
                <c:pt idx="8">
                  <c:v>-340.37162699208238</c:v>
                </c:pt>
                <c:pt idx="9">
                  <c:v>-777.11853972137146</c:v>
                </c:pt>
                <c:pt idx="10">
                  <c:v>-662.54252300418239</c:v>
                </c:pt>
                <c:pt idx="11">
                  <c:v>-448.95967778319277</c:v>
                </c:pt>
                <c:pt idx="12">
                  <c:v>-483.31520016152194</c:v>
                </c:pt>
                <c:pt idx="13">
                  <c:v>358.73897706343269</c:v>
                </c:pt>
                <c:pt idx="14">
                  <c:v>-140.60346145406538</c:v>
                </c:pt>
                <c:pt idx="15">
                  <c:v>-66.727674012050329</c:v>
                </c:pt>
                <c:pt idx="16">
                  <c:v>-5.297917764761678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69-4AAB-A8F8-17367E4A17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70581824"/>
        <c:axId val="1"/>
      </c:lineChart>
      <c:dateAx>
        <c:axId val="1070581824"/>
        <c:scaling>
          <c:orientation val="minMax"/>
        </c:scaling>
        <c:delete val="0"/>
        <c:axPos val="b"/>
        <c:numFmt formatCode="mmm\-yy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"/>
        <c:crosses val="autoZero"/>
        <c:auto val="1"/>
        <c:lblOffset val="100"/>
        <c:baseTimeUnit val="months"/>
      </c:dateAx>
      <c:valAx>
        <c:axId val="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PT" b="0"/>
                  <a:t>Milhões USD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t-PT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0705818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20946764965286413"/>
          <c:y val="0.11199508627000068"/>
          <c:w val="0.61575171306451959"/>
          <c:h val="0.162330603666932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 sz="1600"/>
      </a:pPr>
      <a:endParaRPr lang="pt-P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dirty="0"/>
              <a:t>Sessões de venda de divisas</a:t>
            </a:r>
          </a:p>
          <a:p>
            <a:pPr>
              <a:defRPr/>
            </a:pPr>
            <a:r>
              <a:rPr lang="pt-PT" dirty="0"/>
              <a:t>Janeiro a Maio de 2018</a:t>
            </a:r>
          </a:p>
        </c:rich>
      </c:tx>
      <c:layout>
        <c:manualLayout>
          <c:xMode val="edge"/>
          <c:yMode val="edge"/>
          <c:x val="0.20588925058778426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0.32282437611084075"/>
          <c:y val="0.34713509769612133"/>
          <c:w val="0.37580696678875763"/>
          <c:h val="0.5820228200641586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86-4578-90A2-968553F3038E}"/>
              </c:ext>
            </c:extLst>
          </c:dPt>
          <c:dPt>
            <c:idx val="1"/>
            <c:bubble3D val="0"/>
            <c:explosion val="15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86-4578-90A2-968553F3038E}"/>
              </c:ext>
            </c:extLst>
          </c:dPt>
          <c:dPt>
            <c:idx val="2"/>
            <c:bubble3D val="0"/>
            <c:explosion val="18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D86-4578-90A2-968553F3038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D86-4578-90A2-968553F3038E}"/>
              </c:ext>
            </c:extLst>
          </c:dPt>
          <c:dLbls>
            <c:dLbl>
              <c:idx val="0"/>
              <c:layout>
                <c:manualLayout>
                  <c:x val="-1.2320647419072617E-3"/>
                  <c:y val="7.3755103528725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86-4578-90A2-968553F3038E}"/>
                </c:ext>
              </c:extLst>
            </c:dLbl>
            <c:dLbl>
              <c:idx val="1"/>
              <c:layout>
                <c:manualLayout>
                  <c:x val="-6.9940569437430808E-2"/>
                  <c:y val="0.259259259259259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5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PT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D86-4578-90A2-968553F3038E}"/>
                </c:ext>
              </c:extLst>
            </c:dLbl>
            <c:dLbl>
              <c:idx val="2"/>
              <c:layout>
                <c:manualLayout>
                  <c:x val="0.2974022988895712"/>
                  <c:y val="0.208202894713049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86-4578-90A2-968553F3038E}"/>
                </c:ext>
              </c:extLst>
            </c:dLbl>
            <c:dLbl>
              <c:idx val="3"/>
              <c:layout>
                <c:manualLayout>
                  <c:x val="4.8923074052335702E-2"/>
                  <c:y val="-1.81892246892075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86-4578-90A2-968553F303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'[dIvisas_1 rev (por tipo de sessão).xlsx]Resumo_Compilação (2)'!$K$4:$K$7</c:f>
              <c:strCache>
                <c:ptCount val="4"/>
                <c:pt idx="0">
                  <c:v>Leilões de preço</c:v>
                </c:pt>
                <c:pt idx="1">
                  <c:v>Leilões de quantidade (plafonds)</c:v>
                </c:pt>
                <c:pt idx="2">
                  <c:v>Leilões especiais</c:v>
                </c:pt>
                <c:pt idx="3">
                  <c:v>Vendas directas (inclui atrasados)</c:v>
                </c:pt>
              </c:strCache>
            </c:strRef>
          </c:cat>
          <c:val>
            <c:numRef>
              <c:f>'[dIvisas_1 rev (por tipo de sessão).xlsx]Resumo_Compilação (2)'!$L$4:$L$7</c:f>
              <c:numCache>
                <c:formatCode>_-* #,##0\ _€_-;\-* #,##0\ _€_-;_-* "-"??\ _€_-;_-@_-</c:formatCode>
                <c:ptCount val="4"/>
                <c:pt idx="0">
                  <c:v>1297</c:v>
                </c:pt>
                <c:pt idx="1">
                  <c:v>703.54253486000005</c:v>
                </c:pt>
                <c:pt idx="2">
                  <c:v>575.98885544686891</c:v>
                </c:pt>
                <c:pt idx="3">
                  <c:v>2487.0952884656508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D86-4578-90A2-968553F3038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20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pt-PT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/>
              <a:t>Operações no MMI e FCL </a:t>
            </a:r>
          </a:p>
          <a:p>
            <a:pPr>
              <a:defRPr/>
            </a:pPr>
            <a:r>
              <a:rPr lang="pt-PT"/>
              <a:t>(volume mensal)</a:t>
            </a:r>
          </a:p>
        </c:rich>
      </c:tx>
      <c:layout>
        <c:manualLayout>
          <c:xMode val="edge"/>
          <c:yMode val="edge"/>
          <c:x val="0.25553505782383307"/>
          <c:y val="4.62962962962962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0.16939967397464842"/>
          <c:y val="0.16214220245369562"/>
          <c:w val="0.73080019391195428"/>
          <c:h val="0.446487096671798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'[Operações no MMI.xls]Análise'!$C$6</c:f>
              <c:strCache>
                <c:ptCount val="1"/>
                <c:pt idx="0">
                  <c:v>Cedências no MMI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'[Operações no MMI.xls]Análise'!$B$7:$B$23</c:f>
              <c:numCache>
                <c:formatCode>mmm\-yy</c:formatCode>
                <c:ptCount val="17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</c:numCache>
            </c:numRef>
          </c:cat>
          <c:val>
            <c:numRef>
              <c:f>'[Operações no MMI.xls]Análise'!$C$7:$C$23</c:f>
              <c:numCache>
                <c:formatCode>#,##0</c:formatCode>
                <c:ptCount val="17"/>
                <c:pt idx="0">
                  <c:v>131210000000</c:v>
                </c:pt>
                <c:pt idx="1">
                  <c:v>90360000000</c:v>
                </c:pt>
                <c:pt idx="2">
                  <c:v>195890000000</c:v>
                </c:pt>
                <c:pt idx="3">
                  <c:v>94315000000</c:v>
                </c:pt>
                <c:pt idx="4">
                  <c:v>104330000000</c:v>
                </c:pt>
                <c:pt idx="5">
                  <c:v>108570000000</c:v>
                </c:pt>
                <c:pt idx="6">
                  <c:v>111825000000</c:v>
                </c:pt>
                <c:pt idx="7">
                  <c:v>123265000000</c:v>
                </c:pt>
                <c:pt idx="8">
                  <c:v>121995000000</c:v>
                </c:pt>
                <c:pt idx="9">
                  <c:v>124913000000</c:v>
                </c:pt>
                <c:pt idx="10">
                  <c:v>472575000000</c:v>
                </c:pt>
                <c:pt idx="11">
                  <c:v>674495000000</c:v>
                </c:pt>
                <c:pt idx="12">
                  <c:v>1209150591066.6699</c:v>
                </c:pt>
                <c:pt idx="13">
                  <c:v>910296000000</c:v>
                </c:pt>
                <c:pt idx="14">
                  <c:v>758570000000</c:v>
                </c:pt>
                <c:pt idx="15">
                  <c:v>575644000000</c:v>
                </c:pt>
                <c:pt idx="16">
                  <c:v>831590000000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8A-4F64-92A2-E5D86989F03F}"/>
            </c:ext>
          </c:extLst>
        </c:ser>
        <c:ser>
          <c:idx val="1"/>
          <c:order val="1"/>
          <c:tx>
            <c:strRef>
              <c:f>'[Operações no MMI.xls]Análise'!$D$6</c:f>
              <c:strCache>
                <c:ptCount val="1"/>
                <c:pt idx="0">
                  <c:v>Facilidades de cedência (FCL)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'[Operações no MMI.xls]Análise'!$B$7:$B$23</c:f>
              <c:numCache>
                <c:formatCode>mmm\-yy</c:formatCode>
                <c:ptCount val="17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</c:numCache>
            </c:numRef>
          </c:cat>
          <c:val>
            <c:numRef>
              <c:f>'[Operações no MMI.xls]Análise'!$D$7:$D$23</c:f>
              <c:numCache>
                <c:formatCode>#,##0</c:formatCode>
                <c:ptCount val="17"/>
                <c:pt idx="0">
                  <c:v>274964808129.34998</c:v>
                </c:pt>
                <c:pt idx="1">
                  <c:v>247854418379.05002</c:v>
                </c:pt>
                <c:pt idx="2">
                  <c:v>292721326360.31995</c:v>
                </c:pt>
                <c:pt idx="3">
                  <c:v>89284806126.350006</c:v>
                </c:pt>
                <c:pt idx="4">
                  <c:v>442139224505.40002</c:v>
                </c:pt>
                <c:pt idx="5">
                  <c:v>343799097700</c:v>
                </c:pt>
                <c:pt idx="6">
                  <c:v>403622917375</c:v>
                </c:pt>
                <c:pt idx="7">
                  <c:v>320000000000</c:v>
                </c:pt>
                <c:pt idx="8">
                  <c:v>320000000000</c:v>
                </c:pt>
                <c:pt idx="9">
                  <c:v>380000000000</c:v>
                </c:pt>
                <c:pt idx="10">
                  <c:v>363522293508.59998</c:v>
                </c:pt>
                <c:pt idx="11">
                  <c:v>356429246699.92999</c:v>
                </c:pt>
                <c:pt idx="12">
                  <c:v>572900968801.82007</c:v>
                </c:pt>
                <c:pt idx="13">
                  <c:v>440174777026.02002</c:v>
                </c:pt>
                <c:pt idx="14">
                  <c:v>289286538365.31299</c:v>
                </c:pt>
                <c:pt idx="15">
                  <c:v>350911243258</c:v>
                </c:pt>
                <c:pt idx="16">
                  <c:v>453982239146.20001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8A-4F64-92A2-E5D86989F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988624"/>
        <c:axId val="895599856"/>
      </c:barChart>
      <c:lineChart>
        <c:grouping val="standard"/>
        <c:varyColors val="0"/>
        <c:ser>
          <c:idx val="2"/>
          <c:order val="2"/>
          <c:tx>
            <c:strRef>
              <c:f>'[Operações no MMI.xls]Análise'!$E$6</c:f>
              <c:strCache>
                <c:ptCount val="1"/>
                <c:pt idx="0">
                  <c:v>Taxa de juro MMI (overnight)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'[Operações no MMI.xls]Análise'!$B$7:$B$23</c:f>
              <c:numCache>
                <c:formatCode>mmm\-yy</c:formatCode>
                <c:ptCount val="17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  <c:pt idx="16">
                  <c:v>43221</c:v>
                </c:pt>
              </c:numCache>
            </c:numRef>
          </c:cat>
          <c:val>
            <c:numRef>
              <c:f>'[Operações no MMI.xls]Análise'!$E$7:$E$23</c:f>
              <c:numCache>
                <c:formatCode>0.00%</c:formatCode>
                <c:ptCount val="17"/>
                <c:pt idx="0">
                  <c:v>0.2366</c:v>
                </c:pt>
                <c:pt idx="1">
                  <c:v>0.23669999999999997</c:v>
                </c:pt>
                <c:pt idx="2">
                  <c:v>0.23669999999999999</c:v>
                </c:pt>
                <c:pt idx="3">
                  <c:v>0.224</c:v>
                </c:pt>
                <c:pt idx="4">
                  <c:v>0.224</c:v>
                </c:pt>
                <c:pt idx="5">
                  <c:v>0.224</c:v>
                </c:pt>
                <c:pt idx="6">
                  <c:v>0.2235</c:v>
                </c:pt>
                <c:pt idx="7">
                  <c:v>0.22</c:v>
                </c:pt>
                <c:pt idx="8">
                  <c:v>0.19700000000000001</c:v>
                </c:pt>
                <c:pt idx="9">
                  <c:v>0.1736</c:v>
                </c:pt>
                <c:pt idx="10">
                  <c:v>0.16139999999999999</c:v>
                </c:pt>
                <c:pt idx="11">
                  <c:v>0.1777</c:v>
                </c:pt>
                <c:pt idx="12">
                  <c:v>0.19450000000000001</c:v>
                </c:pt>
                <c:pt idx="13">
                  <c:v>0.19989999999999999</c:v>
                </c:pt>
                <c:pt idx="14">
                  <c:v>0.20119999999999999</c:v>
                </c:pt>
                <c:pt idx="15">
                  <c:v>0.20050000000000001</c:v>
                </c:pt>
                <c:pt idx="16">
                  <c:v>0.2102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8A-4F64-92A2-E5D86989F03F}"/>
            </c:ext>
          </c:extLst>
        </c:ser>
        <c:ser>
          <c:idx val="3"/>
          <c:order val="3"/>
          <c:tx>
            <c:strRef>
              <c:f>'[Operações no MMI.xls]Análise'!$F$6</c:f>
              <c:strCache>
                <c:ptCount val="1"/>
                <c:pt idx="0">
                  <c:v>Taxa de juro FCL</c:v>
                </c:pt>
              </c:strCache>
            </c:strRef>
          </c:tx>
          <c:spPr>
            <a:ln w="2222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'[Operações no MMI.xls]Análise'!$F$7:$F$23</c:f>
              <c:numCache>
                <c:formatCode>0.00%</c:formatCode>
                <c:ptCount val="17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  <c:pt idx="15">
                  <c:v>0.2</c:v>
                </c:pt>
                <c:pt idx="16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48A-4F64-92A2-E5D86989F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6094400"/>
        <c:axId val="904976176"/>
      </c:lineChart>
      <c:dateAx>
        <c:axId val="9009886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895599856"/>
        <c:crosses val="autoZero"/>
        <c:auto val="1"/>
        <c:lblOffset val="100"/>
        <c:baseTimeUnit val="months"/>
      </c:dateAx>
      <c:valAx>
        <c:axId val="89559985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900988624"/>
        <c:crosses val="autoZero"/>
        <c:crossBetween val="between"/>
        <c:dispUnits>
          <c:builtInUnit val="b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pt-PT"/>
                    <a:t>Mil milhões Kz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</c:dispUnitsLbl>
        </c:dispUnits>
      </c:valAx>
      <c:valAx>
        <c:axId val="904976176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946094400"/>
        <c:crosses val="max"/>
        <c:crossBetween val="between"/>
      </c:valAx>
      <c:dateAx>
        <c:axId val="94609440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904976176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6.524604129732943E-2"/>
          <c:y val="0.77203690222698573"/>
          <c:w val="0.92632571124081076"/>
          <c:h val="0.204447234641470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pt-P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dirty="0"/>
              <a:t>Liquidez </a:t>
            </a:r>
          </a:p>
          <a:p>
            <a:pPr>
              <a:defRPr/>
            </a:pPr>
            <a:r>
              <a:rPr lang="pt-PT" dirty="0"/>
              <a:t>(stock no final do mês)</a:t>
            </a:r>
          </a:p>
        </c:rich>
      </c:tx>
      <c:layout>
        <c:manualLayout>
          <c:xMode val="edge"/>
          <c:yMode val="edge"/>
          <c:x val="0.29488968818279448"/>
          <c:y val="9.983167488727667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>
        <c:manualLayout>
          <c:layoutTarget val="inner"/>
          <c:xMode val="edge"/>
          <c:yMode val="edge"/>
          <c:x val="0.20082120505129059"/>
          <c:y val="0.11786407014918832"/>
          <c:w val="0.73639387290301073"/>
          <c:h val="0.49684719027141738"/>
        </c:manualLayout>
      </c:layout>
      <c:areaChart>
        <c:grouping val="stacked"/>
        <c:varyColors val="0"/>
        <c:ser>
          <c:idx val="0"/>
          <c:order val="0"/>
          <c:tx>
            <c:strRef>
              <c:f>'IB3.Base Monetaria '!$A$36:$BJ$36</c:f>
              <c:strCache>
                <c:ptCount val="62"/>
                <c:pt idx="0">
                  <c:v>Reservas obrigatórias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cat>
            <c:numRef>
              <c:f>'IB3.Base Monetaria '!$BK$35:$BZ$35</c:f>
              <c:numCache>
                <c:formatCode>mmm\-yy</c:formatCode>
                <c:ptCount val="16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</c:numCache>
            </c:numRef>
          </c:cat>
          <c:val>
            <c:numRef>
              <c:f>'IB3.Base Monetaria '!$BK$36:$BZ$36</c:f>
              <c:numCache>
                <c:formatCode>#,##0</c:formatCode>
                <c:ptCount val="16"/>
                <c:pt idx="0">
                  <c:v>510053.07854491164</c:v>
                </c:pt>
                <c:pt idx="1">
                  <c:v>492613.22669454204</c:v>
                </c:pt>
                <c:pt idx="2">
                  <c:v>467711.8140374595</c:v>
                </c:pt>
                <c:pt idx="3">
                  <c:v>436095.96502828773</c:v>
                </c:pt>
                <c:pt idx="4">
                  <c:v>436661.3246410127</c:v>
                </c:pt>
                <c:pt idx="5">
                  <c:v>438363.08367992128</c:v>
                </c:pt>
                <c:pt idx="6">
                  <c:v>456550.56255519623</c:v>
                </c:pt>
                <c:pt idx="7">
                  <c:v>428065.18710087292</c:v>
                </c:pt>
                <c:pt idx="8">
                  <c:v>406382.13536292361</c:v>
                </c:pt>
                <c:pt idx="9">
                  <c:v>373461.89197107963</c:v>
                </c:pt>
                <c:pt idx="10">
                  <c:v>353482.04307870654</c:v>
                </c:pt>
                <c:pt idx="11">
                  <c:v>769935.07489979023</c:v>
                </c:pt>
                <c:pt idx="12">
                  <c:v>746331.52535791625</c:v>
                </c:pt>
                <c:pt idx="13">
                  <c:v>733727.46595642611</c:v>
                </c:pt>
                <c:pt idx="14">
                  <c:v>739499.17737213138</c:v>
                </c:pt>
                <c:pt idx="15">
                  <c:v>755191.19589937618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24-42C8-AF6B-AAB66CA28A5A}"/>
            </c:ext>
          </c:extLst>
        </c:ser>
        <c:ser>
          <c:idx val="1"/>
          <c:order val="1"/>
          <c:tx>
            <c:strRef>
              <c:f>'IB3.Base Monetaria '!$A$37:$BJ$37</c:f>
              <c:strCache>
                <c:ptCount val="62"/>
                <c:pt idx="0">
                  <c:v>Reservas livres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'IB3.Base Monetaria '!$BK$35:$BZ$35</c:f>
              <c:numCache>
                <c:formatCode>mmm\-yy</c:formatCode>
                <c:ptCount val="16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</c:numCache>
            </c:numRef>
          </c:cat>
          <c:val>
            <c:numRef>
              <c:f>'IB3.Base Monetaria '!$BK$37:$BZ$37</c:f>
              <c:numCache>
                <c:formatCode>#,##0</c:formatCode>
                <c:ptCount val="16"/>
                <c:pt idx="0">
                  <c:v>327832.93011644826</c:v>
                </c:pt>
                <c:pt idx="1">
                  <c:v>406569.18753239786</c:v>
                </c:pt>
                <c:pt idx="2">
                  <c:v>328117.70900148049</c:v>
                </c:pt>
                <c:pt idx="3">
                  <c:v>386252.33323934214</c:v>
                </c:pt>
                <c:pt idx="4">
                  <c:v>419645.19903089746</c:v>
                </c:pt>
                <c:pt idx="5">
                  <c:v>437001.53164234874</c:v>
                </c:pt>
                <c:pt idx="6">
                  <c:v>370774.04245252401</c:v>
                </c:pt>
                <c:pt idx="7">
                  <c:v>374604.02414821694</c:v>
                </c:pt>
                <c:pt idx="8">
                  <c:v>405068.26680647634</c:v>
                </c:pt>
                <c:pt idx="9">
                  <c:v>445524.20911879046</c:v>
                </c:pt>
                <c:pt idx="10">
                  <c:v>371817.96655542334</c:v>
                </c:pt>
                <c:pt idx="11">
                  <c:v>155706.53608036012</c:v>
                </c:pt>
                <c:pt idx="12">
                  <c:v>119745.8611233933</c:v>
                </c:pt>
                <c:pt idx="13">
                  <c:v>157541.09482982385</c:v>
                </c:pt>
                <c:pt idx="14">
                  <c:v>207893.78922653856</c:v>
                </c:pt>
                <c:pt idx="15">
                  <c:v>186495.54840153395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24-42C8-AF6B-AAB66CA28A5A}"/>
            </c:ext>
          </c:extLst>
        </c:ser>
        <c:ser>
          <c:idx val="2"/>
          <c:order val="2"/>
          <c:tx>
            <c:strRef>
              <c:f>'IB3.Base Monetaria '!$A$38:$BJ$38</c:f>
              <c:strCache>
                <c:ptCount val="62"/>
                <c:pt idx="0">
                  <c:v>Operações de absorção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'IB3.Base Monetaria '!$BK$35:$BZ$35</c:f>
              <c:numCache>
                <c:formatCode>mmm\-yy</c:formatCode>
                <c:ptCount val="16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</c:numCache>
            </c:numRef>
          </c:cat>
          <c:val>
            <c:numRef>
              <c:f>'IB3.Base Monetaria '!$BK$38:$BZ$38</c:f>
              <c:numCache>
                <c:formatCode>#,##0</c:formatCode>
                <c:ptCount val="16"/>
                <c:pt idx="0">
                  <c:v>158274.25474429</c:v>
                </c:pt>
                <c:pt idx="1">
                  <c:v>153088.29851728998</c:v>
                </c:pt>
                <c:pt idx="2">
                  <c:v>88014.881188039988</c:v>
                </c:pt>
                <c:pt idx="3">
                  <c:v>105374.00530298</c:v>
                </c:pt>
                <c:pt idx="4">
                  <c:v>106536.38703255</c:v>
                </c:pt>
                <c:pt idx="5">
                  <c:v>100369.58901263001</c:v>
                </c:pt>
                <c:pt idx="6">
                  <c:v>111501.39695131</c:v>
                </c:pt>
                <c:pt idx="7">
                  <c:v>160261.81990351999</c:v>
                </c:pt>
                <c:pt idx="8">
                  <c:v>180571.63333866998</c:v>
                </c:pt>
                <c:pt idx="9">
                  <c:v>153730.13190799</c:v>
                </c:pt>
                <c:pt idx="10">
                  <c:v>165407.7914745</c:v>
                </c:pt>
                <c:pt idx="11">
                  <c:v>66380.812084730002</c:v>
                </c:pt>
                <c:pt idx="12">
                  <c:v>62984.491175950003</c:v>
                </c:pt>
                <c:pt idx="13">
                  <c:v>102506.69980079</c:v>
                </c:pt>
                <c:pt idx="14">
                  <c:v>191521.45023002999</c:v>
                </c:pt>
                <c:pt idx="15">
                  <c:v>198392.75748558997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24-42C8-AF6B-AAB66CA28A5A}"/>
            </c:ext>
          </c:extLst>
        </c:ser>
        <c:ser>
          <c:idx val="3"/>
          <c:order val="3"/>
          <c:tx>
            <c:strRef>
              <c:f>'IB3.Base Monetaria '!$A$39</c:f>
              <c:strCache>
                <c:ptCount val="1"/>
                <c:pt idx="0">
                  <c:v>Cedências no MMI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numRef>
              <c:f>'IB3.Base Monetaria '!$BK$35:$BZ$35</c:f>
              <c:numCache>
                <c:formatCode>mmm\-yy</c:formatCode>
                <c:ptCount val="16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  <c:pt idx="9">
                  <c:v>43009</c:v>
                </c:pt>
                <c:pt idx="10">
                  <c:v>43040</c:v>
                </c:pt>
                <c:pt idx="11">
                  <c:v>43070</c:v>
                </c:pt>
                <c:pt idx="12">
                  <c:v>43101</c:v>
                </c:pt>
                <c:pt idx="13">
                  <c:v>43132</c:v>
                </c:pt>
                <c:pt idx="14">
                  <c:v>43160</c:v>
                </c:pt>
                <c:pt idx="15">
                  <c:v>43191</c:v>
                </c:pt>
              </c:numCache>
            </c:numRef>
          </c:cat>
          <c:val>
            <c:numRef>
              <c:f>'IB3.Base Monetaria '!$BK$39:$BZ$39</c:f>
              <c:numCache>
                <c:formatCode>#,##0</c:formatCode>
                <c:ptCount val="16"/>
                <c:pt idx="0">
                  <c:v>241430.71704011003</c:v>
                </c:pt>
                <c:pt idx="1">
                  <c:v>241245.39467612002</c:v>
                </c:pt>
                <c:pt idx="2">
                  <c:v>232446.55435148004</c:v>
                </c:pt>
                <c:pt idx="3">
                  <c:v>243670.18671702049</c:v>
                </c:pt>
                <c:pt idx="4">
                  <c:v>288112.60612270003</c:v>
                </c:pt>
                <c:pt idx="5">
                  <c:v>294722.04308934999</c:v>
                </c:pt>
                <c:pt idx="6">
                  <c:v>278233.04058760003</c:v>
                </c:pt>
                <c:pt idx="7">
                  <c:v>286219.63765063998</c:v>
                </c:pt>
                <c:pt idx="8">
                  <c:v>96714.751521620026</c:v>
                </c:pt>
                <c:pt idx="9">
                  <c:v>134038.77965335004</c:v>
                </c:pt>
                <c:pt idx="10">
                  <c:v>183978.73287979001</c:v>
                </c:pt>
                <c:pt idx="11">
                  <c:v>172134.13688277002</c:v>
                </c:pt>
                <c:pt idx="12">
                  <c:v>212727.27768013999</c:v>
                </c:pt>
                <c:pt idx="13">
                  <c:v>200147.75308307007</c:v>
                </c:pt>
                <c:pt idx="14">
                  <c:v>143585.74012324002</c:v>
                </c:pt>
                <c:pt idx="15">
                  <c:v>122554.82500131999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24-42C8-AF6B-AAB66CA28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0251072"/>
        <c:axId val="399260592"/>
      </c:areaChart>
      <c:dateAx>
        <c:axId val="4002510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99260592"/>
        <c:crosses val="autoZero"/>
        <c:auto val="1"/>
        <c:lblOffset val="100"/>
        <c:baseTimeUnit val="months"/>
      </c:dateAx>
      <c:valAx>
        <c:axId val="399260592"/>
        <c:scaling>
          <c:orientation val="minMax"/>
          <c:max val="150000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00251072"/>
        <c:crosses val="autoZero"/>
        <c:crossBetween val="midCat"/>
        <c:majorUnit val="500000"/>
        <c:dispUnits>
          <c:builtInUnit val="thousands"/>
          <c:dispUnitsLbl>
            <c:layout>
              <c:manualLayout>
                <c:xMode val="edge"/>
                <c:yMode val="edge"/>
                <c:x val="0"/>
                <c:y val="0.24708889787927124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pt-PT"/>
                    <a:t>Mil milhões Kz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707264007702845"/>
          <c:y val="0.77782075823210017"/>
          <c:w val="0.63346294856127094"/>
          <c:h val="0.204117969969935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310094" cy="342527"/>
          </a:xfrm>
          <a:prstGeom prst="rect">
            <a:avLst/>
          </a:prstGeom>
        </p:spPr>
        <p:txBody>
          <a:bodyPr vert="horz" wrap="square" lIns="95423" tIns="47711" rIns="95423" bIns="4771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5633373" y="3"/>
            <a:ext cx="4310094" cy="342527"/>
          </a:xfrm>
          <a:prstGeom prst="rect">
            <a:avLst/>
          </a:prstGeom>
        </p:spPr>
        <p:txBody>
          <a:bodyPr vert="horz" wrap="square" lIns="95423" tIns="47711" rIns="95423" bIns="4771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A746C97-972C-4691-BBF2-8ED24E93B719}" type="datetime1">
              <a:rPr lang="pt-PT" smtClean="0"/>
              <a:t>28/06/2018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1" y="6514411"/>
            <a:ext cx="4310094" cy="342527"/>
          </a:xfrm>
          <a:prstGeom prst="rect">
            <a:avLst/>
          </a:prstGeom>
        </p:spPr>
        <p:txBody>
          <a:bodyPr vert="horz" wrap="square" lIns="95423" tIns="47711" rIns="95423" bIns="4771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5633373" y="6514411"/>
            <a:ext cx="4310094" cy="342527"/>
          </a:xfrm>
          <a:prstGeom prst="rect">
            <a:avLst/>
          </a:prstGeom>
        </p:spPr>
        <p:txBody>
          <a:bodyPr vert="horz" wrap="square" lIns="95423" tIns="47711" rIns="95423" bIns="4771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799945C4-8558-7C45-82D9-7AE188292F4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8676199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310094" cy="342527"/>
          </a:xfrm>
          <a:prstGeom prst="rect">
            <a:avLst/>
          </a:prstGeom>
        </p:spPr>
        <p:txBody>
          <a:bodyPr vert="horz" wrap="square" lIns="95423" tIns="47711" rIns="95423" bIns="4771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5633373" y="3"/>
            <a:ext cx="4310094" cy="342527"/>
          </a:xfrm>
          <a:prstGeom prst="rect">
            <a:avLst/>
          </a:prstGeom>
        </p:spPr>
        <p:txBody>
          <a:bodyPr vert="horz" wrap="square" lIns="95423" tIns="47711" rIns="95423" bIns="4771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89DB55B9-3AC6-4736-9B65-A96B7DCA8F00}" type="datetime1">
              <a:rPr lang="pt-PT" smtClean="0"/>
              <a:t>28/06/2018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74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23" tIns="47711" rIns="95423" bIns="47711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994127" y="3257205"/>
            <a:ext cx="7957439" cy="3085940"/>
          </a:xfrm>
          <a:prstGeom prst="rect">
            <a:avLst/>
          </a:prstGeom>
        </p:spPr>
        <p:txBody>
          <a:bodyPr vert="horz" wrap="square" lIns="95423" tIns="47711" rIns="95423" bIns="4771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1" y="6514411"/>
            <a:ext cx="4310094" cy="342527"/>
          </a:xfrm>
          <a:prstGeom prst="rect">
            <a:avLst/>
          </a:prstGeom>
        </p:spPr>
        <p:txBody>
          <a:bodyPr vert="horz" wrap="square" lIns="95423" tIns="47711" rIns="95423" bIns="4771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5633373" y="6514411"/>
            <a:ext cx="4310094" cy="342527"/>
          </a:xfrm>
          <a:prstGeom prst="rect">
            <a:avLst/>
          </a:prstGeom>
        </p:spPr>
        <p:txBody>
          <a:bodyPr vert="horz" wrap="square" lIns="95423" tIns="47711" rIns="95423" bIns="4771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E0F02943-EDD1-274E-9D57-E721A58E806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948637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F0518DD-A082-4F90-AF5A-1E7194BEFC5B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5692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Realçar que o </a:t>
            </a:r>
            <a:r>
              <a:rPr lang="pt-PT" sz="1200" u="sng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Rácio de exposição cambial é médio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, o que faz sentido na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óptica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da análise ao nível do sistema.</a:t>
            </a:r>
          </a:p>
          <a:p>
            <a:r>
              <a:rPr lang="pt-PT" sz="1200" u="none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Mas para que haja uma informação mais completa, dever-se-ia fazer o cálculo de dois rácios: um para os bancos que apresentam posições curtas e outro para os que apresentam posições longas. </a:t>
            </a:r>
          </a:p>
          <a:p>
            <a:pPr lvl="0"/>
            <a:endParaRPr lang="pt-PT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pPr lvl="0"/>
            <a:endParaRPr lang="pt-PT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1DD4E1E-E8B1-4284-BA56-91AB9994BE7E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210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O cumprimento do limite de PC sobre FPR: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20% a partir de 31 de Março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10% é a partir de 30 de Junho.</a:t>
            </a:r>
          </a:p>
          <a:p>
            <a:pPr lvl="0"/>
            <a:endParaRPr lang="pt-PT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1DD4E1E-E8B1-4284-BA56-91AB9994BE7E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2914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sz="1200" kern="120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Regras para a participação nos leilões:</a:t>
            </a:r>
          </a:p>
          <a:p>
            <a:pPr marL="0" indent="0">
              <a:buNone/>
            </a:pPr>
            <a:endParaRPr lang="pt-PT" sz="1200" kern="1200" dirty="0">
              <a:solidFill>
                <a:schemeClr val="tx1"/>
              </a:solidFill>
              <a:latin typeface="+mn-lt"/>
              <a:ea typeface="ＭＳ Ｐゴシック" charset="-128"/>
              <a:cs typeface="ＭＳ Ｐゴシック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PT" sz="1200" kern="120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Plafond de abertura de cartas de crédito;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PT" sz="1200" kern="120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Prazo do plafond de 30 dias;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PT" sz="1200" kern="1200" dirty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Prazo de liquidação de 60 a 180 dias da data de emissão do B/L;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PT" sz="1200" kern="12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ＭＳ Ｐゴシック" charset="-128"/>
              </a:rPr>
              <a:t>Venda de moeda para cobertura até 5 dias antes da data de pagamento de cada embarque (por solicitação do banco) </a:t>
            </a:r>
            <a:endParaRPr lang="pt-PT" sz="1200" kern="1200" dirty="0">
              <a:solidFill>
                <a:schemeClr val="tx1"/>
              </a:solidFill>
              <a:latin typeface="+mn-lt"/>
              <a:ea typeface="ＭＳ Ｐゴシック" charset="-128"/>
              <a:cs typeface="ＭＳ Ｐゴシック" charset="-128"/>
            </a:endParaRPr>
          </a:p>
          <a:p>
            <a:pPr lvl="0"/>
            <a:endParaRPr lang="pt-PT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pPr lvl="0"/>
            <a:endParaRPr lang="pt-PT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1DD4E1E-E8B1-4284-BA56-91AB9994BE7E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2948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pt-PT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1DD4E1E-E8B1-4284-BA56-91AB9994BE7E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21145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pt-PT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pPr lvl="0"/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O valor médio das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CDIs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também poderá ter reduzido devido a</a:t>
            </a:r>
          </a:p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1DD4E1E-E8B1-4284-BA56-91AB9994BE7E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7555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9DB55B9-3AC6-4736-9B65-A96B7DCA8F00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9934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153CB85-05AD-4A5D-9A6A-BE75ABDAA50F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3623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PT" sz="1200" u="sng" dirty="0"/>
              <a:t>Referir que a taxa de juro da dívida pública está a descer.</a:t>
            </a:r>
          </a:p>
          <a:p>
            <a:pPr>
              <a:buFont typeface="Arial" panose="020B0604020202020204" pitchFamily="34" charset="0"/>
              <a:buChar char="•"/>
            </a:pPr>
            <a:endParaRPr lang="pt-PT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pt-PT" sz="1200" dirty="0"/>
              <a:t>A liquidez em MN reduziu em Dezembro devido às alterações de política monetária.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PT" sz="1200" dirty="0"/>
              <a:t>O MMI passou a estar mais </a:t>
            </a:r>
            <a:r>
              <a:rPr lang="pt-PT" sz="1200" dirty="0" err="1"/>
              <a:t>activo</a:t>
            </a:r>
            <a:r>
              <a:rPr lang="pt-PT" sz="1200" dirty="0"/>
              <a:t>, com o aumento do volume de operações e de bancos a participar, reduzindo a assimetria verificada até Novembro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PT" sz="1200" dirty="0"/>
              <a:t>As taxas de juro no MMI revelam tendência de aumento. </a:t>
            </a:r>
          </a:p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51D74F8-C936-4AD2-926E-5C82CE7F29FF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9443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9DB55B9-3AC6-4736-9B65-A96B7DCA8F00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1780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153CB85-05AD-4A5D-9A6A-BE75ABDAA50F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02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5F1497C-F936-4E4A-89BE-E799D79BB48F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50155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153CB85-05AD-4A5D-9A6A-BE75ABDAA50F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3965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153CB85-05AD-4A5D-9A6A-BE75ABDAA50F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78334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E814FA7-F9AE-4E7A-AFDE-E55EEA8FAFC7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907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9DB55B9-3AC6-4736-9B65-A96B7DCA8F00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821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A </a:t>
            </a:r>
            <a:r>
              <a:rPr lang="pt-PT" dirty="0" err="1"/>
              <a:t>correcção</a:t>
            </a:r>
            <a:r>
              <a:rPr lang="pt-PT" dirty="0"/>
              <a:t> da taxa de câmbio AOA:EUR foi efetuada no dia 5, antes do 1º leilão</a:t>
            </a:r>
          </a:p>
          <a:p>
            <a:r>
              <a:rPr lang="pt-PT" dirty="0"/>
              <a:t>O regime de bandas entrou em vigor em 24 de Janeiro (Instrutivo 3/18)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5F1497C-F936-4E4A-89BE-E799D79BB48F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1249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De acordo com os balanços de 2017, os Fundos próprios representam 10% do total do </a:t>
            </a:r>
            <a:r>
              <a:rPr lang="pt-PT" dirty="0" err="1"/>
              <a:t>activo</a:t>
            </a:r>
            <a:r>
              <a:rPr lang="pt-PT" dirty="0"/>
              <a:t>. Tendo em conta que passivo em ME representa 40% do total do passivo, então a desvalorização contribuiu para o crescimento do balanço em X%.</a:t>
            </a:r>
          </a:p>
          <a:p>
            <a:endParaRPr lang="pt-PT" dirty="0"/>
          </a:p>
          <a:p>
            <a:r>
              <a:rPr lang="pt-PT" dirty="0"/>
              <a:t>Nota: o peso do crédito ao sector privado em ME sobre total do crédito manteve-se relativamente estável ao longo do período (24%). Todavia, este crédito reduziu de Jan para </a:t>
            </a:r>
            <a:r>
              <a:rPr lang="pt-PT" dirty="0" err="1"/>
              <a:t>Fev</a:t>
            </a:r>
            <a:r>
              <a:rPr lang="pt-PT" dirty="0"/>
              <a:t> 10% em termos de USD. </a:t>
            </a:r>
          </a:p>
          <a:p>
            <a:endParaRPr lang="pt-PT" dirty="0"/>
          </a:p>
          <a:p>
            <a:pPr lvl="0"/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Realçar que o </a:t>
            </a:r>
            <a:r>
              <a:rPr lang="pt-PT" sz="1200" u="sng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Rácio de exposição cambial é médio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, o que faz sentido na </a:t>
            </a:r>
            <a:r>
              <a:rPr lang="pt-PT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óptica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da análise ao nível do sistema. Mas para que a informação fosse completa, dever-se-ia fazer o cálculo de dois rácios: </a:t>
            </a:r>
            <a:r>
              <a:rPr lang="pt-PT" sz="1200" u="sng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um para os bancos que apresentam posições curta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s e </a:t>
            </a:r>
            <a:r>
              <a:rPr lang="pt-PT" sz="1200" u="sng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outro para os que apresentam posições longas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. </a:t>
            </a:r>
          </a:p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153CB85-05AD-4A5D-9A6A-BE75ABDAA50F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6787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9DB55B9-3AC6-4736-9B65-A96B7DCA8F00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3296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Referir que: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Os resultados em 2018 são essencialmente não realizados (potenciais) </a:t>
            </a:r>
            <a:r>
              <a:rPr lang="pt-PT" u="sng" dirty="0"/>
              <a:t>por causa da depreciação </a:t>
            </a:r>
            <a:r>
              <a:rPr lang="pt-PT" dirty="0"/>
              <a:t>(não de </a:t>
            </a:r>
            <a:r>
              <a:rPr lang="pt-PT" dirty="0" err="1"/>
              <a:t>default</a:t>
            </a:r>
            <a:r>
              <a:rPr lang="pt-PT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dirty="0"/>
              <a:t>O aumento dos resultado permite reforçar o capital (FPR).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153CB85-05AD-4A5D-9A6A-BE75ABDAA50F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0432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Instrutivo 3/18 entrou em vigor em 24/</a:t>
            </a:r>
            <a:r>
              <a:rPr lang="pt-PT" dirty="0" err="1"/>
              <a:t>jan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103F993-B5A7-45DE-B01D-F16965330E81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2920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9DB55B9-3AC6-4736-9B65-A96B7DCA8F00}" type="datetime1">
              <a:rPr lang="pt-PT" smtClean="0"/>
              <a:t>28/06/2018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1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85EB2-C6CB-4FBF-9B2A-CF2848A72281}" type="datetime1">
              <a:rPr lang="pt-BR" smtClean="0"/>
              <a:t>28/06/2018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O impacto do novo regime cambial nos bancos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CD2-66E6-3B43-BB6E-9BB9B609EA3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BB12D-C64F-422A-B9CC-5CE9471F5A01}" type="datetime1">
              <a:rPr lang="pt-BR" smtClean="0"/>
              <a:t>28/06/2018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O impacto do novo regime cambial nos bancos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1C86-5CBC-134F-A4BE-544B1AC6EDE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9DE7-03B4-4E2A-A399-7C1B2E7B1A00}" type="datetime1">
              <a:rPr lang="pt-BR" smtClean="0"/>
              <a:t>28/06/2018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O impacto do novo regime cambial nos bancos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9C7DD-677E-6D4E-B663-4E7C98F29CF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noProof="0" dirty="0"/>
              <a:t>Clique </a:t>
            </a:r>
            <a:r>
              <a:rPr lang="en-US" noProof="0" dirty="0" err="1"/>
              <a:t>para</a:t>
            </a:r>
            <a:r>
              <a:rPr lang="en-US" noProof="0" dirty="0"/>
              <a:t> </a:t>
            </a:r>
            <a:r>
              <a:rPr lang="en-US" noProof="0" dirty="0" err="1"/>
              <a:t>editar</a:t>
            </a:r>
            <a:r>
              <a:rPr lang="en-US" noProof="0" dirty="0"/>
              <a:t> o </a:t>
            </a:r>
            <a:r>
              <a:rPr lang="en-US" noProof="0" dirty="0" err="1"/>
              <a:t>estilo</a:t>
            </a:r>
            <a:endParaRPr lang="en-US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ED1C24"/>
              </a:buClr>
              <a:buFont typeface="Wingdings" charset="2"/>
              <a:buChar char="q"/>
              <a:defRPr sz="1400">
                <a:latin typeface="Arial" pitchFamily="34" charset="0"/>
                <a:cs typeface="Arial" pitchFamily="34" charset="0"/>
              </a:defRPr>
            </a:lvl1pPr>
            <a:lvl2pPr>
              <a:buClr>
                <a:srgbClr val="ED1C24"/>
              </a:buClr>
              <a:buFont typeface="Arial"/>
              <a:buChar char="•"/>
              <a:defRPr sz="1400">
                <a:latin typeface="Arial" pitchFamily="34" charset="0"/>
                <a:cs typeface="Arial" pitchFamily="34" charset="0"/>
              </a:defRPr>
            </a:lvl2pPr>
            <a:lvl3pPr>
              <a:defRPr sz="1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/>
              <a:t>Clique </a:t>
            </a:r>
            <a:r>
              <a:rPr lang="en-US" noProof="0" dirty="0" err="1"/>
              <a:t>para</a:t>
            </a:r>
            <a:r>
              <a:rPr lang="en-US" noProof="0" dirty="0"/>
              <a:t> </a:t>
            </a:r>
            <a:r>
              <a:rPr lang="en-US" noProof="0" dirty="0" err="1"/>
              <a:t>editar</a:t>
            </a:r>
            <a:r>
              <a:rPr lang="en-US" noProof="0" dirty="0"/>
              <a:t> </a:t>
            </a:r>
            <a:r>
              <a:rPr lang="en-US" noProof="0" dirty="0" err="1"/>
              <a:t>os</a:t>
            </a:r>
            <a:r>
              <a:rPr lang="en-US" noProof="0" dirty="0"/>
              <a:t> </a:t>
            </a:r>
            <a:r>
              <a:rPr lang="en-US" noProof="0" dirty="0" err="1"/>
              <a:t>estilos</a:t>
            </a:r>
            <a:endParaRPr lang="en-US" noProof="0" dirty="0"/>
          </a:p>
          <a:p>
            <a:pPr lvl="1"/>
            <a:r>
              <a:rPr lang="en-US" noProof="0" dirty="0"/>
              <a:t>Segundo </a:t>
            </a:r>
            <a:r>
              <a:rPr lang="en-US" noProof="0" dirty="0" err="1"/>
              <a:t>nível</a:t>
            </a:r>
            <a:endParaRPr lang="en-US" noProof="0" dirty="0"/>
          </a:p>
          <a:p>
            <a:pPr lvl="2"/>
            <a:r>
              <a:rPr lang="en-US" noProof="0" dirty="0" err="1"/>
              <a:t>Terceiro</a:t>
            </a:r>
            <a:r>
              <a:rPr lang="en-US" noProof="0" dirty="0"/>
              <a:t> </a:t>
            </a:r>
            <a:r>
              <a:rPr lang="en-US" noProof="0" dirty="0" err="1"/>
              <a:t>nível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nível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nível</a:t>
            </a:r>
            <a:endParaRPr lang="en-US" noProof="0" dirty="0"/>
          </a:p>
        </p:txBody>
      </p:sp>
      <p:sp>
        <p:nvSpPr>
          <p:cNvPr id="6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09320"/>
            <a:ext cx="1738536" cy="412155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D237AD6A-03D2-493D-89C2-E8F89F332261}" type="datetime1">
              <a:rPr lang="pt-BR" smtClean="0"/>
              <a:t>28/06/2018</a:t>
            </a:fld>
            <a:endParaRPr lang="pt-PT" dirty="0"/>
          </a:p>
        </p:txBody>
      </p:sp>
      <p:sp>
        <p:nvSpPr>
          <p:cNvPr id="7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384376" cy="3651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pt-PT" dirty="0"/>
              <a:t>O impacto do novo regime cambial nos bancos</a:t>
            </a:r>
          </a:p>
        </p:txBody>
      </p:sp>
      <p:sp>
        <p:nvSpPr>
          <p:cNvPr id="8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7B0F9285-4B5F-8C49-A557-510D807200E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61EEE-D6E7-417C-BABA-EDC0427093D4}" type="datetime1">
              <a:rPr lang="pt-BR" smtClean="0"/>
              <a:t>28/06/2018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PT" dirty="0"/>
              <a:t>O impacto do novo regime cambial nos bancos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FA1B9-1EF7-074B-B3C4-7716D1DEA6D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>
            <a:lvl1pPr algn="l">
              <a:defRPr>
                <a:latin typeface="Arial"/>
                <a:cs typeface="Arial"/>
              </a:defRPr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30800-58E9-4DDD-B552-8DF4144BDA79}" type="datetime1">
              <a:rPr lang="pt-BR" smtClean="0"/>
              <a:t>28/06/2018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059832" y="6356350"/>
            <a:ext cx="3312368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O impacto do novo regime cambial nos bancos</a:t>
            </a:r>
            <a:endParaRPr lang="pt-PT" dirty="0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D56F0-2D4A-604D-B934-873448B271E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A40D3-E887-4604-9C8F-B2896BC323C8}" type="datetime1">
              <a:rPr lang="pt-BR" smtClean="0"/>
              <a:t>28/06/2018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384376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O impacto do novo regime cambial nos bancos</a:t>
            </a:r>
            <a:endParaRPr lang="pt-PT" dirty="0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FD9D5-022E-BE48-A752-815A30D68F6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69C3A-5863-4E75-9366-F20002276727}" type="datetime1">
              <a:rPr lang="pt-BR" smtClean="0"/>
              <a:t>28/06/2018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20008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O impacto do novo regime cambial nos bancos</a:t>
            </a:r>
            <a:endParaRPr lang="pt-PT" dirty="0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FD560-B18E-A643-99B9-EE1FF15523A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B766-283F-4CD6-AE57-D2A1AA132F97}" type="datetime1">
              <a:rPr lang="pt-BR" smtClean="0"/>
              <a:t>28/06/2018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O impacto do novo regime cambial nos bancos</a:t>
            </a:r>
            <a:endParaRPr lang="pt-PT" dirty="0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623DF-18CA-064F-9D67-9CDBB10B7E7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953C8-0435-4D98-8AFE-F4F86892E88D}" type="datetime1">
              <a:rPr lang="pt-BR" smtClean="0"/>
              <a:t>28/06/2018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O impacto do novo regime cambial nos bancos</a:t>
            </a: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DF93B-2308-3949-A94D-C8794097694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49CD4-4C51-4C58-8E45-6978FEE247BE}" type="datetime1">
              <a:rPr lang="pt-BR" smtClean="0"/>
              <a:t>28/06/2018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O impacto do novo regime cambial nos bancos</a:t>
            </a: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65A75-6CED-E049-BDC0-ECFF0570930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dirty="0"/>
              <a:t>Clique para editar os estilos</a:t>
            </a:r>
          </a:p>
          <a:p>
            <a:pPr lvl="1"/>
            <a:r>
              <a:rPr lang="pt-PT" noProof="0" dirty="0"/>
              <a:t>Segundo nível</a:t>
            </a:r>
          </a:p>
          <a:p>
            <a:pPr lvl="2"/>
            <a:r>
              <a:rPr lang="pt-PT" noProof="0" dirty="0"/>
              <a:t>Terceiro nível</a:t>
            </a:r>
          </a:p>
          <a:p>
            <a:pPr lvl="3"/>
            <a:r>
              <a:rPr lang="pt-PT" noProof="0" dirty="0"/>
              <a:t>Quarto nível</a:t>
            </a:r>
          </a:p>
          <a:p>
            <a:pPr lvl="4"/>
            <a:r>
              <a:rPr lang="pt-PT" noProof="0" dirty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0B96FFE-E1FB-40FC-A6EA-48D9A7DE5076}" type="datetime1">
              <a:rPr lang="pt-BR" smtClean="0"/>
              <a:t>28/06/2018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915816" y="6356350"/>
            <a:ext cx="352839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pt-PT"/>
              <a:t>O impacto do novo regime cambial nos bancos</a:t>
            </a:r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D5408606-3E7D-5843-8512-1CA811887D4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57200" y="6356350"/>
            <a:ext cx="967131" cy="3417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ctrTitle"/>
          </p:nvPr>
        </p:nvSpPr>
        <p:spPr>
          <a:xfrm>
            <a:off x="323528" y="3147034"/>
            <a:ext cx="8101013" cy="1728192"/>
          </a:xfrm>
        </p:spPr>
        <p:txBody>
          <a:bodyPr/>
          <a:lstStyle/>
          <a:p>
            <a:pPr eaLnBrk="1" hangingPunct="1"/>
            <a:r>
              <a:rPr lang="pt-BR" sz="5000" dirty="0">
                <a:solidFill>
                  <a:srgbClr val="ED1C24"/>
                </a:solidFill>
                <a:latin typeface="Calibri Light" panose="020F0302020204030204" pitchFamily="34" charset="0"/>
                <a:ea typeface="Arial" charset="0"/>
                <a:cs typeface="Calibri Light" panose="020F0302020204030204" pitchFamily="34" charset="0"/>
              </a:rPr>
              <a:t>Impacto do novo regime cambial nos bancos</a:t>
            </a:r>
            <a:br>
              <a:rPr lang="pt-BR" sz="5000" dirty="0">
                <a:solidFill>
                  <a:srgbClr val="ED1C24"/>
                </a:solidFill>
                <a:latin typeface="Calibri Light" panose="020F0302020204030204" pitchFamily="34" charset="0"/>
                <a:ea typeface="Arial" charset="0"/>
                <a:cs typeface="Calibri Light" panose="020F0302020204030204" pitchFamily="34" charset="0"/>
              </a:rPr>
            </a:br>
            <a:br>
              <a:rPr lang="pt-BR" sz="5000" dirty="0">
                <a:latin typeface="Calibri Light" panose="020F0302020204030204" pitchFamily="34" charset="0"/>
                <a:ea typeface="Arial" charset="0"/>
                <a:cs typeface="Calibri Light" panose="020F0302020204030204" pitchFamily="34" charset="0"/>
              </a:rPr>
            </a:br>
            <a:endParaRPr lang="pt-BR" sz="5000" dirty="0">
              <a:latin typeface="Calibri Light" panose="020F0302020204030204" pitchFamily="34" charset="0"/>
              <a:ea typeface="Arial" charset="0"/>
              <a:cs typeface="Calibri Light" panose="020F0302020204030204" pitchFamily="34" charset="0"/>
            </a:endParaRPr>
          </a:p>
        </p:txBody>
      </p:sp>
      <p:sp>
        <p:nvSpPr>
          <p:cNvPr id="1536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23656"/>
            <a:ext cx="6400800" cy="985664"/>
          </a:xfrm>
        </p:spPr>
        <p:txBody>
          <a:bodyPr/>
          <a:lstStyle/>
          <a:p>
            <a:pPr eaLnBrk="1" hangingPunct="1"/>
            <a:r>
              <a:rPr lang="pt-PT" sz="1600" dirty="0">
                <a:solidFill>
                  <a:srgbClr val="898989"/>
                </a:solidFill>
                <a:latin typeface="HelveticaNeueLT Std" pitchFamily="34" charset="0"/>
                <a:ea typeface="Arial" charset="0"/>
                <a:cs typeface="Arial" charset="0"/>
              </a:rPr>
              <a:t>Fórum Banca – Jornal Expansão</a:t>
            </a:r>
          </a:p>
          <a:p>
            <a:pPr eaLnBrk="1" hangingPunct="1"/>
            <a:r>
              <a:rPr lang="pt-PT" sz="1600" dirty="0">
                <a:solidFill>
                  <a:srgbClr val="898989"/>
                </a:solidFill>
                <a:latin typeface="HelveticaNeueLT Std" pitchFamily="34" charset="0"/>
                <a:ea typeface="Arial" charset="0"/>
                <a:cs typeface="Arial" charset="0"/>
              </a:rPr>
              <a:t>29 de Junho de 2018</a:t>
            </a:r>
          </a:p>
          <a:p>
            <a:pPr eaLnBrk="1" hangingPunct="1"/>
            <a:endParaRPr lang="en-US" sz="1600" dirty="0">
              <a:solidFill>
                <a:srgbClr val="898989"/>
              </a:solidFill>
              <a:latin typeface="HelveticaNeueLT Std" pitchFamily="34" charset="0"/>
              <a:ea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476672"/>
            <a:ext cx="4218121" cy="149391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2" y="6165304"/>
            <a:ext cx="2304256" cy="6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HelveticaNeueLT Std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 bwMode="auto">
          <a:xfrm>
            <a:off x="1394171" y="4913809"/>
            <a:ext cx="6256784" cy="492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US" sz="1600" dirty="0">
              <a:solidFill>
                <a:srgbClr val="898989"/>
              </a:solidFill>
              <a:latin typeface="HelveticaNeueLT Std" pitchFamily="34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10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74567" y="188641"/>
            <a:ext cx="87484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hangingPunct="0">
              <a:spcAft>
                <a:spcPts val="1200"/>
              </a:spcAft>
              <a:defRPr/>
            </a:pPr>
            <a:r>
              <a:rPr lang="pt-PT" sz="36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Impacto na liquidez em 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5CCAF9-2529-49A0-A981-4A72273D855B}"/>
              </a:ext>
            </a:extLst>
          </p:cNvPr>
          <p:cNvSpPr txBox="1"/>
          <p:nvPr/>
        </p:nvSpPr>
        <p:spPr>
          <a:xfrm>
            <a:off x="467544" y="984970"/>
            <a:ext cx="7841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2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Redefinição do </a:t>
            </a:r>
            <a:r>
              <a:rPr lang="pt-PT" sz="2200" dirty="0" err="1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factor</a:t>
            </a:r>
            <a:r>
              <a:rPr lang="pt-PT" sz="22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 a ser controlado: da exposição cambial (</a:t>
            </a:r>
            <a:r>
              <a:rPr lang="pt-PT" sz="2200" dirty="0" err="1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óptica</a:t>
            </a:r>
            <a:r>
              <a:rPr lang="pt-PT" sz="22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 prudencial) para a posição cambial (</a:t>
            </a:r>
            <a:r>
              <a:rPr lang="pt-PT" sz="2200" dirty="0" err="1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óptica</a:t>
            </a:r>
            <a:r>
              <a:rPr lang="pt-PT" sz="22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 de liquidez)</a:t>
            </a:r>
          </a:p>
          <a:p>
            <a:pPr algn="just"/>
            <a:endParaRPr lang="pt-PT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latin typeface="+mj-lt"/>
              </a:rPr>
              <a:t>Anteriormente, os bancos podiam ter uma posição cambial (PC) muito curta (</a:t>
            </a:r>
            <a:r>
              <a:rPr lang="pt-PT" dirty="0" err="1">
                <a:latin typeface="+mj-lt"/>
              </a:rPr>
              <a:t>Activos</a:t>
            </a:r>
            <a:r>
              <a:rPr lang="pt-PT" baseline="30000" dirty="0" err="1">
                <a:latin typeface="+mj-lt"/>
              </a:rPr>
              <a:t>ME</a:t>
            </a:r>
            <a:r>
              <a:rPr lang="pt-PT" baseline="30000" dirty="0">
                <a:latin typeface="+mj-lt"/>
              </a:rPr>
              <a:t> </a:t>
            </a:r>
            <a:r>
              <a:rPr lang="pt-PT" dirty="0">
                <a:latin typeface="+mj-lt"/>
              </a:rPr>
              <a:t>&lt; </a:t>
            </a:r>
            <a:r>
              <a:rPr lang="pt-PT" dirty="0" err="1">
                <a:latin typeface="+mj-lt"/>
              </a:rPr>
              <a:t>Passivos</a:t>
            </a:r>
            <a:r>
              <a:rPr lang="pt-PT" baseline="30000" dirty="0" err="1">
                <a:latin typeface="+mj-lt"/>
              </a:rPr>
              <a:t>ME</a:t>
            </a:r>
            <a:r>
              <a:rPr lang="pt-PT" dirty="0">
                <a:latin typeface="+mj-lt"/>
              </a:rPr>
              <a:t>), desde que coberta por instrumentos indexados.  </a:t>
            </a:r>
          </a:p>
          <a:p>
            <a:pPr marL="266700"/>
            <a:endParaRPr lang="pt-PT" dirty="0">
              <a:latin typeface="+mj-lt"/>
            </a:endParaRPr>
          </a:p>
          <a:p>
            <a:pPr marL="552450" indent="-285750">
              <a:buFont typeface="Wingdings" panose="05000000000000000000" pitchFamily="2" charset="2"/>
              <a:buChar char="Ø"/>
            </a:pPr>
            <a:r>
              <a:rPr lang="pt-PT" dirty="0">
                <a:latin typeface="+mj-lt"/>
              </a:rPr>
              <a:t>Situação verificada em alguns bancos por várias razões, por exemplo, a incapacidade pelos clientes de liquidação em ME de créditos denominados em 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latin typeface="+mj-lt"/>
              </a:rPr>
              <a:t>Uma PC curta, conjugada com a escassez de divisas no mercado, acabaria por </a:t>
            </a:r>
            <a:r>
              <a:rPr lang="pt-PT" dirty="0" err="1">
                <a:latin typeface="+mj-lt"/>
              </a:rPr>
              <a:t>afectar</a:t>
            </a:r>
            <a:r>
              <a:rPr lang="pt-PT" dirty="0">
                <a:latin typeface="+mj-lt"/>
              </a:rPr>
              <a:t> negativamente a capacidade desses bancos de cumprir com as instruções de movimentação das contas dos seus clientes denominadas em ME.</a:t>
            </a:r>
          </a:p>
          <a:p>
            <a:endParaRPr lang="pt-PT" dirty="0">
              <a:latin typeface="+mj-lt"/>
            </a:endParaRPr>
          </a:p>
          <a:p>
            <a:pPr marL="541338" lvl="1" indent="-274638">
              <a:buFont typeface="Wingdings" panose="05000000000000000000" pitchFamily="2" charset="2"/>
              <a:buChar char="Ø"/>
            </a:pPr>
            <a:r>
              <a:rPr lang="pt-PT" dirty="0">
                <a:latin typeface="+mj-lt"/>
              </a:rPr>
              <a:t>O BNA vendeu em Maio 317 M€ para reposição da PC com este </a:t>
            </a:r>
            <a:r>
              <a:rPr lang="pt-PT" dirty="0" err="1">
                <a:latin typeface="+mj-lt"/>
              </a:rPr>
              <a:t>objectivo</a:t>
            </a:r>
            <a:r>
              <a:rPr lang="pt-PT" dirty="0">
                <a:latin typeface="+mj-lt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8484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11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74567" y="188641"/>
            <a:ext cx="87484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hangingPunct="0">
              <a:spcAft>
                <a:spcPts val="1200"/>
              </a:spcAft>
              <a:defRPr/>
            </a:pPr>
            <a:r>
              <a:rPr lang="pt-PT" sz="36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Impacto na liquidez em 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5CCAF9-2529-49A0-A981-4A72273D855B}"/>
              </a:ext>
            </a:extLst>
          </p:cNvPr>
          <p:cNvSpPr txBox="1"/>
          <p:nvPr/>
        </p:nvSpPr>
        <p:spPr>
          <a:xfrm>
            <a:off x="467544" y="984970"/>
            <a:ext cx="7841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2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Redefinição do </a:t>
            </a:r>
            <a:r>
              <a:rPr lang="pt-PT" sz="2200" dirty="0" err="1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factor</a:t>
            </a:r>
            <a:r>
              <a:rPr lang="pt-PT" sz="22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 a ser controlado: da exposição cambial (</a:t>
            </a:r>
            <a:r>
              <a:rPr lang="pt-PT" sz="2200" dirty="0" err="1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óptica</a:t>
            </a:r>
            <a:r>
              <a:rPr lang="pt-PT" sz="22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 prudencial) para a posição cambial (</a:t>
            </a:r>
            <a:r>
              <a:rPr lang="pt-PT" sz="2200" dirty="0" err="1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óptica</a:t>
            </a:r>
            <a:r>
              <a:rPr lang="pt-PT" sz="22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 de liquidez)</a:t>
            </a:r>
          </a:p>
          <a:p>
            <a:pPr algn="just"/>
            <a:endParaRPr lang="pt-PT" sz="1600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>
                <a:latin typeface="+mj-lt"/>
              </a:rPr>
              <a:t>A nova definição do rácio: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PT" dirty="0">
              <a:latin typeface="+mj-lt"/>
            </a:endParaRP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pt-PT" dirty="0">
                <a:latin typeface="+mj-lt"/>
              </a:rPr>
              <a:t>Focaliza o controlo na liquidez em ME e não no risco da taxa de câmbio na sua totalidade;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pt-PT" dirty="0">
                <a:latin typeface="+mj-lt"/>
              </a:rPr>
              <a:t>reduz os limites, curto e longo, de 20% para 10% dos FPR com o </a:t>
            </a:r>
            <a:r>
              <a:rPr lang="pt-PT" dirty="0" err="1">
                <a:latin typeface="+mj-lt"/>
              </a:rPr>
              <a:t>objectivo</a:t>
            </a:r>
            <a:r>
              <a:rPr lang="pt-PT" dirty="0">
                <a:latin typeface="+mj-lt"/>
              </a:rPr>
              <a:t> de melhor controlar o risco de liquidez e também evitar a acumulação de recursos excedentes (ociosos) em ME nos balanços dos bancos.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>
                <a:latin typeface="+mj-lt"/>
              </a:rPr>
              <a:t>O cumprimento deve ser diário;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>
                <a:latin typeface="+mj-lt"/>
              </a:rPr>
              <a:t>O excesso de PC longa deve ser vendido ao BNA.</a:t>
            </a:r>
          </a:p>
        </p:txBody>
      </p:sp>
      <p:sp>
        <p:nvSpPr>
          <p:cNvPr id="6" name="Chaveta à direita 5">
            <a:extLst>
              <a:ext uri="{FF2B5EF4-FFF2-40B4-BE49-F238E27FC236}">
                <a16:creationId xmlns:a16="http://schemas.microsoft.com/office/drawing/2014/main" id="{7FA9BA2C-ED96-4BC2-BC36-39BFBDC9CE17}"/>
              </a:ext>
            </a:extLst>
          </p:cNvPr>
          <p:cNvSpPr/>
          <p:nvPr/>
        </p:nvSpPr>
        <p:spPr>
          <a:xfrm>
            <a:off x="5796136" y="4005064"/>
            <a:ext cx="251048" cy="919109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6FDDC79-BC71-4523-A7F7-53C658290949}"/>
              </a:ext>
            </a:extLst>
          </p:cNvPr>
          <p:cNvSpPr txBox="1"/>
          <p:nvPr/>
        </p:nvSpPr>
        <p:spPr>
          <a:xfrm>
            <a:off x="6184061" y="414145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+mj-lt"/>
              </a:rPr>
              <a:t>Poderá dinamizar o MMI em ME</a:t>
            </a:r>
          </a:p>
        </p:txBody>
      </p:sp>
    </p:spTree>
    <p:extLst>
      <p:ext uri="{BB962C8B-B14F-4D97-AF65-F5344CB8AC3E}">
        <p14:creationId xmlns:p14="http://schemas.microsoft.com/office/powerpoint/2010/main" val="3199606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12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536" y="107093"/>
            <a:ext cx="8748464" cy="72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hangingPunct="0">
              <a:spcAft>
                <a:spcPts val="1200"/>
              </a:spcAft>
              <a:defRPr/>
            </a:pPr>
            <a:r>
              <a:rPr lang="pt-PT" sz="360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Impacto na liquidez em ME</a:t>
            </a:r>
            <a:endParaRPr lang="pt-PT" sz="3600" dirty="0">
              <a:solidFill>
                <a:srgbClr val="ED1C24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5CCAF9-2529-49A0-A981-4A72273D855B}"/>
              </a:ext>
            </a:extLst>
          </p:cNvPr>
          <p:cNvSpPr txBox="1"/>
          <p:nvPr/>
        </p:nvSpPr>
        <p:spPr>
          <a:xfrm>
            <a:off x="395536" y="1052736"/>
            <a:ext cx="79312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200" dirty="0">
                <a:solidFill>
                  <a:srgbClr val="FF0000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Utilização de cartas de crédito para as importações de mercadorias</a:t>
            </a:r>
          </a:p>
          <a:p>
            <a:pPr algn="just"/>
            <a:endParaRPr lang="pt-PT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>
                <a:latin typeface="+mj-lt"/>
              </a:rPr>
              <a:t>A maior utilização de cartas de crédito (</a:t>
            </a:r>
            <a:r>
              <a:rPr lang="pt-PT" dirty="0" err="1">
                <a:latin typeface="+mj-lt"/>
              </a:rPr>
              <a:t>CDIs</a:t>
            </a:r>
            <a:r>
              <a:rPr lang="pt-PT" dirty="0">
                <a:latin typeface="+mj-lt"/>
              </a:rPr>
              <a:t>) permite garantir: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pt-PT" dirty="0">
                <a:latin typeface="+mj-lt"/>
              </a:rPr>
              <a:t>que a ME tem como contrapartida a entrada de mercadorias no País;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pt-PT" dirty="0">
                <a:latin typeface="+mj-lt"/>
              </a:rPr>
              <a:t>uma maior previsibilidade na gestão das Reservas internacionais.</a:t>
            </a:r>
          </a:p>
          <a:p>
            <a:pPr algn="just"/>
            <a:endParaRPr lang="pt-PT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>
                <a:latin typeface="+mj-lt"/>
              </a:rPr>
              <a:t>O BNA instituiu “leilões de quantidade” especificamente para </a:t>
            </a:r>
            <a:r>
              <a:rPr lang="pt-PT" dirty="0" err="1">
                <a:latin typeface="+mj-lt"/>
              </a:rPr>
              <a:t>CDIs</a:t>
            </a:r>
            <a:r>
              <a:rPr lang="pt-PT" dirty="0">
                <a:latin typeface="+mj-lt"/>
              </a:rPr>
              <a:t>, para assegurar a disponibilidade de divisas na data de pagamento, facilitando a gestão de liquidez em ME dos bancos.</a:t>
            </a:r>
          </a:p>
          <a:p>
            <a:pPr algn="just"/>
            <a:endParaRPr lang="pt-PT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>
                <a:latin typeface="+mj-lt"/>
              </a:rPr>
              <a:t>A capacidade de abertura de </a:t>
            </a:r>
            <a:r>
              <a:rPr lang="pt-PT" dirty="0" err="1">
                <a:latin typeface="+mj-lt"/>
              </a:rPr>
              <a:t>CDIs</a:t>
            </a:r>
            <a:r>
              <a:rPr lang="pt-PT" dirty="0">
                <a:latin typeface="+mj-lt"/>
              </a:rPr>
              <a:t>, quando o beneficiário exige a confirmação dos mesmos, depende dos bancos terem disponibilidades nos seus correspondentes/linhas para a confirmação desses </a:t>
            </a:r>
            <a:r>
              <a:rPr lang="pt-PT" dirty="0" err="1">
                <a:latin typeface="+mj-lt"/>
              </a:rPr>
              <a:t>CDIs</a:t>
            </a:r>
            <a:r>
              <a:rPr lang="pt-PT" dirty="0">
                <a:latin typeface="+mj-lt"/>
              </a:rPr>
              <a:t> no exterior.</a:t>
            </a:r>
          </a:p>
          <a:p>
            <a:pPr algn="just"/>
            <a:endParaRPr lang="pt-PT" dirty="0">
              <a:latin typeface="+mj-lt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0521326-9910-4135-82B8-1F1A4C3028AE}"/>
              </a:ext>
            </a:extLst>
          </p:cNvPr>
          <p:cNvSpPr txBox="1"/>
          <p:nvPr/>
        </p:nvSpPr>
        <p:spPr>
          <a:xfrm>
            <a:off x="1331640" y="6415801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>
                <a:solidFill>
                  <a:schemeClr val="bg1">
                    <a:lumMod val="75000"/>
                  </a:schemeClr>
                </a:solidFill>
              </a:rPr>
              <a:t>Fonte: BNA (compilação ABANC)</a:t>
            </a:r>
          </a:p>
        </p:txBody>
      </p:sp>
    </p:spTree>
    <p:extLst>
      <p:ext uri="{BB962C8B-B14F-4D97-AF65-F5344CB8AC3E}">
        <p14:creationId xmlns:p14="http://schemas.microsoft.com/office/powerpoint/2010/main" val="3455980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13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23528" y="0"/>
            <a:ext cx="8748464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hangingPunct="0">
              <a:spcAft>
                <a:spcPts val="1200"/>
              </a:spcAft>
              <a:defRPr/>
            </a:pPr>
            <a:r>
              <a:rPr lang="pt-PT" sz="40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Impacto na liquidez em ME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0E4003E-253A-44D8-9BAC-56C9E45801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36385"/>
              </p:ext>
            </p:extLst>
          </p:nvPr>
        </p:nvGraphicFramePr>
        <p:xfrm>
          <a:off x="1160240" y="1844824"/>
          <a:ext cx="7075040" cy="423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B1198E8D-E34B-430B-B311-C33CD9C60B7C}"/>
              </a:ext>
            </a:extLst>
          </p:cNvPr>
          <p:cNvSpPr txBox="1"/>
          <p:nvPr/>
        </p:nvSpPr>
        <p:spPr>
          <a:xfrm>
            <a:off x="467545" y="6165304"/>
            <a:ext cx="42484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Fonte: BNA. Valores convertidos para USD à taxa de câmbio do final do mês.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F88397D-35E4-448F-B584-1FC52EF72E76}"/>
              </a:ext>
            </a:extLst>
          </p:cNvPr>
          <p:cNvSpPr txBox="1"/>
          <p:nvPr/>
        </p:nvSpPr>
        <p:spPr>
          <a:xfrm>
            <a:off x="349225" y="85010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>
                <a:latin typeface="+mj-lt"/>
              </a:rPr>
              <a:t>A informação disponível mostra uma tendência para a neutralidade na posição cambial (PC) do sistema bancário (</a:t>
            </a:r>
            <a:r>
              <a:rPr lang="pt-PT" dirty="0" err="1">
                <a:latin typeface="+mj-lt"/>
              </a:rPr>
              <a:t>Activos</a:t>
            </a:r>
            <a:r>
              <a:rPr lang="pt-PT" baseline="30000" dirty="0" err="1">
                <a:latin typeface="+mj-lt"/>
              </a:rPr>
              <a:t>ME</a:t>
            </a:r>
            <a:r>
              <a:rPr lang="pt-PT" dirty="0">
                <a:latin typeface="+mj-lt"/>
              </a:rPr>
              <a:t>=</a:t>
            </a:r>
            <a:r>
              <a:rPr lang="pt-PT" dirty="0" err="1">
                <a:latin typeface="+mj-lt"/>
              </a:rPr>
              <a:t>Passivos</a:t>
            </a:r>
            <a:r>
              <a:rPr lang="pt-PT" baseline="30000" dirty="0" err="1">
                <a:latin typeface="+mj-lt"/>
              </a:rPr>
              <a:t>ME</a:t>
            </a:r>
            <a:r>
              <a:rPr lang="pt-PT" dirty="0">
                <a:latin typeface="+mj-lt"/>
              </a:rPr>
              <a:t>). Mas, existem diferenças significativas, havendo bancos com PC longa e outros com PC curta.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B5C5B2B-DA59-4F9F-84C1-75ADAA460A49}"/>
              </a:ext>
            </a:extLst>
          </p:cNvPr>
          <p:cNvSpPr/>
          <p:nvPr/>
        </p:nvSpPr>
        <p:spPr>
          <a:xfrm>
            <a:off x="6084168" y="3237099"/>
            <a:ext cx="936104" cy="2232248"/>
          </a:xfrm>
          <a:prstGeom prst="rect">
            <a:avLst/>
          </a:prstGeom>
          <a:solidFill>
            <a:schemeClr val="bg1">
              <a:lumMod val="8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9540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14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536" y="107093"/>
            <a:ext cx="8748464" cy="72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hangingPunct="0">
              <a:spcAft>
                <a:spcPts val="1200"/>
              </a:spcAft>
              <a:defRPr/>
            </a:pPr>
            <a:r>
              <a:rPr lang="pt-PT" sz="360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Impacto na liquidez em ME</a:t>
            </a:r>
            <a:endParaRPr lang="pt-PT" sz="3600" dirty="0">
              <a:solidFill>
                <a:srgbClr val="ED1C24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5CCAF9-2529-49A0-A981-4A72273D855B}"/>
              </a:ext>
            </a:extLst>
          </p:cNvPr>
          <p:cNvSpPr txBox="1"/>
          <p:nvPr/>
        </p:nvSpPr>
        <p:spPr>
          <a:xfrm>
            <a:off x="395536" y="1048774"/>
            <a:ext cx="7931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>
                <a:latin typeface="+mn-lt"/>
              </a:rPr>
              <a:t>O BNA vendeu 317 M€ em Maio para reposição da PC com o </a:t>
            </a:r>
            <a:r>
              <a:rPr lang="pt-PT" dirty="0" err="1">
                <a:latin typeface="+mn-lt"/>
              </a:rPr>
              <a:t>objectivo</a:t>
            </a:r>
            <a:r>
              <a:rPr lang="pt-PT" dirty="0">
                <a:latin typeface="+mn-lt"/>
              </a:rPr>
              <a:t> de aumentar a capacidade dos bancos na movimentação das contas dos seus clientes denominadas em ME;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>
                <a:latin typeface="+mn-lt"/>
              </a:rPr>
              <a:t>O n.º de mensagens </a:t>
            </a:r>
            <a:r>
              <a:rPr lang="pt-PT" dirty="0" err="1">
                <a:latin typeface="+mn-lt"/>
              </a:rPr>
              <a:t>Swift</a:t>
            </a:r>
            <a:r>
              <a:rPr lang="pt-PT" dirty="0">
                <a:latin typeface="+mn-lt"/>
              </a:rPr>
              <a:t> para abertura de </a:t>
            </a:r>
            <a:r>
              <a:rPr lang="pt-PT" dirty="0" err="1">
                <a:latin typeface="+mn-lt"/>
              </a:rPr>
              <a:t>CDIs</a:t>
            </a:r>
            <a:r>
              <a:rPr lang="pt-PT" dirty="0">
                <a:latin typeface="+mn-lt"/>
              </a:rPr>
              <a:t> teve um aumento de 27%.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0521326-9910-4135-82B8-1F1A4C3028AE}"/>
              </a:ext>
            </a:extLst>
          </p:cNvPr>
          <p:cNvSpPr txBox="1"/>
          <p:nvPr/>
        </p:nvSpPr>
        <p:spPr>
          <a:xfrm>
            <a:off x="611560" y="5639373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>
                <a:solidFill>
                  <a:schemeClr val="bg1">
                    <a:lumMod val="75000"/>
                  </a:schemeClr>
                </a:solidFill>
              </a:rPr>
              <a:t>Fonte: BNA (compilação ABANC)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D9BDEF4-4B53-4BFB-9770-CE9E2EF283CD}"/>
              </a:ext>
            </a:extLst>
          </p:cNvPr>
          <p:cNvSpPr/>
          <p:nvPr/>
        </p:nvSpPr>
        <p:spPr>
          <a:xfrm>
            <a:off x="7695877" y="4606812"/>
            <a:ext cx="648072" cy="254978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965B01E5-A8C8-4A2B-BF6A-5AACB1000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490078"/>
              </p:ext>
            </p:extLst>
          </p:nvPr>
        </p:nvGraphicFramePr>
        <p:xfrm>
          <a:off x="5296070" y="2743371"/>
          <a:ext cx="2962671" cy="3019113"/>
        </p:xfrm>
        <a:graphic>
          <a:graphicData uri="http://schemas.openxmlformats.org/drawingml/2006/table">
            <a:tbl>
              <a:tblPr/>
              <a:tblGrid>
                <a:gridCol w="1071605">
                  <a:extLst>
                    <a:ext uri="{9D8B030D-6E8A-4147-A177-3AD203B41FA5}">
                      <a16:colId xmlns:a16="http://schemas.microsoft.com/office/drawing/2014/main" val="1870263994"/>
                    </a:ext>
                  </a:extLst>
                </a:gridCol>
                <a:gridCol w="945533">
                  <a:extLst>
                    <a:ext uri="{9D8B030D-6E8A-4147-A177-3AD203B41FA5}">
                      <a16:colId xmlns:a16="http://schemas.microsoft.com/office/drawing/2014/main" val="4257544624"/>
                    </a:ext>
                  </a:extLst>
                </a:gridCol>
                <a:gridCol w="945533">
                  <a:extLst>
                    <a:ext uri="{9D8B030D-6E8A-4147-A177-3AD203B41FA5}">
                      <a16:colId xmlns:a16="http://schemas.microsoft.com/office/drawing/2014/main" val="1984111387"/>
                    </a:ext>
                  </a:extLst>
                </a:gridCol>
              </a:tblGrid>
              <a:tr h="1088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Swift</a:t>
                      </a:r>
                      <a:r>
                        <a:rPr lang="pt-PT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- Tráfego enviado de Angola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775367"/>
                  </a:ext>
                </a:extLst>
              </a:tr>
              <a:tr h="1088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1.º trimestre 2018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791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pt-PT" sz="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887514"/>
                  </a:ext>
                </a:extLst>
              </a:tr>
              <a:tr h="108868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Mercado</a:t>
                      </a:r>
                    </a:p>
                  </a:txBody>
                  <a:tcPr marL="4763" marR="4763" marT="47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Peso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T.v.h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629498"/>
                  </a:ext>
                </a:extLst>
              </a:tr>
              <a:tr h="108868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Payments</a:t>
                      </a:r>
                      <a:endParaRPr lang="pt-PT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466649"/>
                  </a:ext>
                </a:extLst>
              </a:tr>
              <a:tr h="108868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Securities</a:t>
                      </a:r>
                    </a:p>
                  </a:txBody>
                  <a:tcPr marL="4763" marR="4763" marT="47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525058"/>
                  </a:ext>
                </a:extLst>
              </a:tr>
              <a:tr h="191967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Treasury</a:t>
                      </a:r>
                    </a:p>
                  </a:txBody>
                  <a:tcPr marL="4763" marR="4763" marT="47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762539"/>
                  </a:ext>
                </a:extLst>
              </a:tr>
              <a:tr h="132964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Trade</a:t>
                      </a:r>
                    </a:p>
                  </a:txBody>
                  <a:tcPr marL="4763" marR="4763" marT="47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9982947"/>
                  </a:ext>
                </a:extLst>
              </a:tr>
              <a:tr h="108868">
                <a:tc>
                  <a:txBody>
                    <a:bodyPr/>
                    <a:lstStyle/>
                    <a:p>
                      <a:pPr algn="l" fontAlgn="b"/>
                      <a:r>
                        <a:rPr lang="pt-PT" sz="16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System</a:t>
                      </a:r>
                      <a:endParaRPr lang="pt-PT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588213"/>
                  </a:ext>
                </a:extLst>
              </a:tr>
              <a:tr h="108868"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PT" sz="16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4763" marR="4763" marT="4763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253285"/>
                  </a:ext>
                </a:extLst>
              </a:tr>
              <a:tr h="108868">
                <a:tc>
                  <a:txBody>
                    <a:bodyPr/>
                    <a:lstStyle/>
                    <a:p>
                      <a:pPr algn="l" fontAlgn="b"/>
                      <a:r>
                        <a:rPr lang="pt-PT" sz="12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PT" sz="1200" b="0" i="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Fonte: </a:t>
                      </a:r>
                      <a:r>
                        <a:rPr lang="pt-PT" sz="1200" b="0" i="0" u="none" strike="noStrike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Swift</a:t>
                      </a:r>
                      <a:endParaRPr lang="pt-PT" sz="12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2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6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058138"/>
                  </a:ext>
                </a:extLst>
              </a:tr>
            </a:tbl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90D978F6-5E71-4776-85AE-0E591FFFC4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251932"/>
              </p:ext>
            </p:extLst>
          </p:nvPr>
        </p:nvGraphicFramePr>
        <p:xfrm>
          <a:off x="179512" y="2636912"/>
          <a:ext cx="4716016" cy="2953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7037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C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007AE43-7EF5-4272-8E13-69A023015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15</a:t>
            </a:fld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5EDE8A7-E77F-45B7-A96D-0A511AAC8FDE}"/>
              </a:ext>
            </a:extLst>
          </p:cNvPr>
          <p:cNvSpPr txBox="1"/>
          <p:nvPr/>
        </p:nvSpPr>
        <p:spPr>
          <a:xfrm>
            <a:off x="1331640" y="2060848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6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Impacto na liquidez em MN</a:t>
            </a:r>
          </a:p>
        </p:txBody>
      </p:sp>
    </p:spTree>
    <p:extLst>
      <p:ext uri="{BB962C8B-B14F-4D97-AF65-F5344CB8AC3E}">
        <p14:creationId xmlns:p14="http://schemas.microsoft.com/office/powerpoint/2010/main" val="1178013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7544" y="64176"/>
            <a:ext cx="8496944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hangingPunct="0">
              <a:spcAft>
                <a:spcPts val="1200"/>
              </a:spcAft>
              <a:defRPr/>
            </a:pPr>
            <a:r>
              <a:rPr lang="pt-PT" sz="44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Impacto na liquidez em MN</a:t>
            </a:r>
            <a:endParaRPr lang="pt-PT" sz="4400" i="1" dirty="0">
              <a:solidFill>
                <a:srgbClr val="ED1C24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F68F919-B29F-456A-83A1-9A7855612D79}"/>
              </a:ext>
            </a:extLst>
          </p:cNvPr>
          <p:cNvSpPr txBox="1"/>
          <p:nvPr/>
        </p:nvSpPr>
        <p:spPr>
          <a:xfrm>
            <a:off x="467544" y="1268760"/>
            <a:ext cx="784887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>
                <a:latin typeface="+mj-lt"/>
              </a:rPr>
              <a:t>3 medidas relacionadas com a alteração do regime cambial, que implicaram a redução da liquidez em MN:</a:t>
            </a:r>
          </a:p>
          <a:p>
            <a:endParaRPr lang="pt-PT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>
                <a:latin typeface="+mj-lt"/>
              </a:rPr>
              <a:t>Aumento das reservas obrigatórias;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>
                <a:latin typeface="+mj-lt"/>
              </a:rPr>
              <a:t>Emissão de OTNR com contrapartida de venda de divisas;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dirty="0">
                <a:latin typeface="+mj-lt"/>
              </a:rPr>
              <a:t>Vendas de divisas para o cumprimento do limite de PC, para os bancos com PC curta.</a:t>
            </a:r>
          </a:p>
          <a:p>
            <a:endParaRPr lang="pt-PT" dirty="0">
              <a:latin typeface="+mj-lt"/>
            </a:endParaRPr>
          </a:p>
          <a:p>
            <a:endParaRPr lang="pt-PT" dirty="0">
              <a:latin typeface="+mj-lt"/>
            </a:endParaRPr>
          </a:p>
          <a:p>
            <a:endParaRPr lang="pt-PT" dirty="0">
              <a:latin typeface="+mj-lt"/>
            </a:endParaRPr>
          </a:p>
          <a:p>
            <a:r>
              <a:rPr lang="pt-PT" sz="2200" dirty="0">
                <a:latin typeface="+mj-lt"/>
              </a:rPr>
              <a:t>Redução da liquidez em MN </a:t>
            </a:r>
            <a:r>
              <a:rPr lang="pt-PT" sz="22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pt-PT" sz="2200" dirty="0">
                <a:latin typeface="+mj-lt"/>
              </a:rPr>
              <a:t> poderá reduzir a pressão sobre a taxa de câmbio.</a:t>
            </a:r>
          </a:p>
          <a:p>
            <a:endParaRPr lang="pt-BR" dirty="0">
              <a:latin typeface="+mj-lt"/>
            </a:endParaRPr>
          </a:p>
          <a:p>
            <a:endParaRPr lang="pt-BR" dirty="0">
              <a:latin typeface="+mj-lt"/>
            </a:endParaRPr>
          </a:p>
        </p:txBody>
      </p:sp>
      <p:sp>
        <p:nvSpPr>
          <p:cNvPr id="2" name="Seta: Para Baixo 1">
            <a:extLst>
              <a:ext uri="{FF2B5EF4-FFF2-40B4-BE49-F238E27FC236}">
                <a16:creationId xmlns:a16="http://schemas.microsoft.com/office/drawing/2014/main" id="{9C324F92-6CF1-4304-893F-6E135AE56450}"/>
              </a:ext>
            </a:extLst>
          </p:cNvPr>
          <p:cNvSpPr/>
          <p:nvPr/>
        </p:nvSpPr>
        <p:spPr>
          <a:xfrm>
            <a:off x="3779912" y="4221088"/>
            <a:ext cx="1584176" cy="360040"/>
          </a:xfrm>
          <a:prstGeom prst="downArrow">
            <a:avLst/>
          </a:prstGeom>
          <a:solidFill>
            <a:srgbClr val="ED1C2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A029289-5A49-444C-94FA-C1E11B194854}"/>
              </a:ext>
            </a:extLst>
          </p:cNvPr>
          <p:cNvSpPr txBox="1"/>
          <p:nvPr/>
        </p:nvSpPr>
        <p:spPr>
          <a:xfrm>
            <a:off x="467544" y="6079351"/>
            <a:ext cx="576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Nota: PC – Posição cambial; OTNR – Obrigações do tesouro não reajustáveis.</a:t>
            </a:r>
          </a:p>
        </p:txBody>
      </p:sp>
    </p:spTree>
    <p:extLst>
      <p:ext uri="{BB962C8B-B14F-4D97-AF65-F5344CB8AC3E}">
        <p14:creationId xmlns:p14="http://schemas.microsoft.com/office/powerpoint/2010/main" val="2804824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E111013-92B9-449F-B0C5-7E38FE0AE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23" y="957200"/>
            <a:ext cx="8229600" cy="815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000" dirty="0">
                <a:latin typeface="+mj-lt"/>
              </a:rPr>
              <a:t>Redução da liquidez </a:t>
            </a:r>
            <a:r>
              <a:rPr lang="pt-PT" sz="2000" dirty="0">
                <a:latin typeface="+mj-lt"/>
                <a:sym typeface="Wingdings" panose="05000000000000000000" pitchFamily="2" charset="2"/>
              </a:rPr>
              <a:t></a:t>
            </a:r>
            <a:r>
              <a:rPr lang="pt-PT" sz="2000" dirty="0">
                <a:latin typeface="+mj-lt"/>
              </a:rPr>
              <a:t> mercado interbancário mais </a:t>
            </a:r>
            <a:r>
              <a:rPr lang="pt-PT" sz="2000" dirty="0" err="1">
                <a:latin typeface="+mj-lt"/>
              </a:rPr>
              <a:t>activo</a:t>
            </a:r>
            <a:r>
              <a:rPr lang="pt-PT" sz="2000" dirty="0">
                <a:latin typeface="+mj-lt"/>
              </a:rPr>
              <a:t> e com tendência de aumento das taxas de juro: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17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7544" y="107094"/>
            <a:ext cx="8064698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eaLnBrk="0" hangingPunct="0">
              <a:spcAft>
                <a:spcPts val="1200"/>
              </a:spcAft>
              <a:defRPr/>
            </a:pPr>
            <a:r>
              <a:rPr lang="pt-PT" sz="44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Impacto na liquidez em MN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066F2EA-1F44-4BBD-8DD2-EFBE25D2AF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0916361"/>
              </p:ext>
            </p:extLst>
          </p:nvPr>
        </p:nvGraphicFramePr>
        <p:xfrm>
          <a:off x="4486417" y="1916832"/>
          <a:ext cx="4246909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63FCA10-85B2-419C-AFD9-82D5721936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0099044"/>
              </p:ext>
            </p:extLst>
          </p:nvPr>
        </p:nvGraphicFramePr>
        <p:xfrm>
          <a:off x="199917" y="1916832"/>
          <a:ext cx="43204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EB3CE00A-DEB8-4730-8940-04FF16E3F542}"/>
              </a:ext>
            </a:extLst>
          </p:cNvPr>
          <p:cNvSpPr txBox="1"/>
          <p:nvPr/>
        </p:nvSpPr>
        <p:spPr>
          <a:xfrm>
            <a:off x="515849" y="6091049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>
                <a:solidFill>
                  <a:schemeClr val="bg1">
                    <a:lumMod val="65000"/>
                  </a:schemeClr>
                </a:solidFill>
              </a:rPr>
              <a:t>Fonte: BNA</a:t>
            </a:r>
          </a:p>
        </p:txBody>
      </p:sp>
    </p:spTree>
    <p:extLst>
      <p:ext uri="{BB962C8B-B14F-4D97-AF65-F5344CB8AC3E}">
        <p14:creationId xmlns:p14="http://schemas.microsoft.com/office/powerpoint/2010/main" val="897041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C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007AE43-7EF5-4272-8E13-69A023015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5EDE8A7-E77F-45B7-A96D-0A511AAC8FDE}"/>
              </a:ext>
            </a:extLst>
          </p:cNvPr>
          <p:cNvSpPr txBox="1"/>
          <p:nvPr/>
        </p:nvSpPr>
        <p:spPr>
          <a:xfrm>
            <a:off x="1187624" y="2132856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6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Impacto na organização</a:t>
            </a:r>
          </a:p>
        </p:txBody>
      </p:sp>
    </p:spTree>
    <p:extLst>
      <p:ext uri="{BB962C8B-B14F-4D97-AF65-F5344CB8AC3E}">
        <p14:creationId xmlns:p14="http://schemas.microsoft.com/office/powerpoint/2010/main" val="261966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7544" y="64176"/>
            <a:ext cx="8496944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hangingPunct="0">
              <a:spcAft>
                <a:spcPts val="1200"/>
              </a:spcAft>
              <a:defRPr/>
            </a:pPr>
            <a:r>
              <a:rPr lang="pt-PT" sz="36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Impacto na organização</a:t>
            </a:r>
            <a:endParaRPr lang="pt-PT" sz="3600" i="1" dirty="0">
              <a:solidFill>
                <a:srgbClr val="ED1C24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F68F919-B29F-456A-83A1-9A7855612D79}"/>
              </a:ext>
            </a:extLst>
          </p:cNvPr>
          <p:cNvSpPr txBox="1"/>
          <p:nvPr/>
        </p:nvSpPr>
        <p:spPr>
          <a:xfrm>
            <a:off x="539552" y="980728"/>
            <a:ext cx="80648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2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Função independente de controlo cambial</a:t>
            </a:r>
            <a:endParaRPr lang="pt-PT" sz="2200" i="1" dirty="0">
              <a:solidFill>
                <a:srgbClr val="ED1C24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  <a:p>
            <a:endParaRPr lang="pt-PT" dirty="0">
              <a:latin typeface="+mj-lt"/>
            </a:endParaRPr>
          </a:p>
          <a:p>
            <a:r>
              <a:rPr lang="pt-PT" dirty="0">
                <a:latin typeface="+mj-lt"/>
              </a:rPr>
              <a:t>O </a:t>
            </a:r>
            <a:r>
              <a:rPr lang="pt-BR" dirty="0">
                <a:latin typeface="+mj-lt"/>
              </a:rPr>
              <a:t>BNA </a:t>
            </a:r>
            <a:r>
              <a:rPr lang="pt-PT" dirty="0">
                <a:latin typeface="+mj-lt"/>
              </a:rPr>
              <a:t>determinou a obrigatoriedade de cada banco estabelecer uma função de controlo cambial que terá como </a:t>
            </a:r>
            <a:r>
              <a:rPr lang="pt-PT" dirty="0" err="1">
                <a:latin typeface="+mj-lt"/>
              </a:rPr>
              <a:t>objectivo</a:t>
            </a:r>
            <a:r>
              <a:rPr lang="pt-PT" dirty="0">
                <a:latin typeface="+mj-lt"/>
              </a:rPr>
              <a:t> </a:t>
            </a:r>
            <a:r>
              <a:rPr lang="pt-BR" dirty="0">
                <a:latin typeface="+mj-lt"/>
              </a:rPr>
              <a:t>assegurar: </a:t>
            </a:r>
          </a:p>
          <a:p>
            <a:endParaRPr lang="pt-BR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cumprimento estrito da legislação e regulamentação cambial no processamento das operações,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+mj-lt"/>
              </a:rPr>
              <a:t>rigor no registo das operações cambiais e o seu reporte ao BNA.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0248A7D-33A4-4EB1-B81A-1E9FF2A9A9BD}"/>
              </a:ext>
            </a:extLst>
          </p:cNvPr>
          <p:cNvSpPr/>
          <p:nvPr/>
        </p:nvSpPr>
        <p:spPr>
          <a:xfrm>
            <a:off x="539552" y="4437112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dirty="0">
                <a:latin typeface="+mj-lt"/>
              </a:rPr>
              <a:t>Importância dos bancos terem um sistema de controlo interno que assegure o cumprimento das disposições legais/regulamentares sobre a comercialização de ME.</a:t>
            </a:r>
          </a:p>
        </p:txBody>
      </p:sp>
      <p:sp>
        <p:nvSpPr>
          <p:cNvPr id="6" name="Seta: Para Baixo 5">
            <a:extLst>
              <a:ext uri="{FF2B5EF4-FFF2-40B4-BE49-F238E27FC236}">
                <a16:creationId xmlns:a16="http://schemas.microsoft.com/office/drawing/2014/main" id="{51DD4CF1-8790-4937-8711-61E8E40620F7}"/>
              </a:ext>
            </a:extLst>
          </p:cNvPr>
          <p:cNvSpPr/>
          <p:nvPr/>
        </p:nvSpPr>
        <p:spPr>
          <a:xfrm>
            <a:off x="3527884" y="3861048"/>
            <a:ext cx="1584176" cy="360040"/>
          </a:xfrm>
          <a:prstGeom prst="downArrow">
            <a:avLst/>
          </a:prstGeom>
          <a:solidFill>
            <a:srgbClr val="ED1C2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32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E111013-92B9-449F-B0C5-7E38FE0AE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6"/>
            <a:ext cx="8064896" cy="41764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PT" sz="3000" dirty="0">
                <a:latin typeface="+mj-lt"/>
              </a:rPr>
              <a:t>Impactos</a:t>
            </a:r>
          </a:p>
          <a:p>
            <a:pPr marL="857250" lvl="1" indent="-457200"/>
            <a:r>
              <a:rPr lang="pt-PT" sz="3000" dirty="0">
                <a:latin typeface="+mj-lt"/>
              </a:rPr>
              <a:t>Balanço</a:t>
            </a:r>
          </a:p>
          <a:p>
            <a:pPr marL="857250" lvl="1" indent="-457200"/>
            <a:r>
              <a:rPr lang="pt-PT" sz="3000" dirty="0">
                <a:latin typeface="+mj-lt"/>
              </a:rPr>
              <a:t>Rentabilidade</a:t>
            </a:r>
          </a:p>
          <a:p>
            <a:pPr marL="857250" lvl="1" indent="-457200"/>
            <a:r>
              <a:rPr lang="pt-PT" sz="3000" dirty="0">
                <a:latin typeface="+mj-lt"/>
              </a:rPr>
              <a:t>Liquidez em ME</a:t>
            </a:r>
          </a:p>
          <a:p>
            <a:pPr marL="857250" lvl="1" indent="-457200"/>
            <a:r>
              <a:rPr lang="pt-PT" sz="3000" dirty="0">
                <a:latin typeface="+mj-lt"/>
              </a:rPr>
              <a:t>Liquidez em MN</a:t>
            </a:r>
          </a:p>
          <a:p>
            <a:pPr marL="857250" lvl="1" indent="-457200"/>
            <a:r>
              <a:rPr lang="pt-PT" sz="3000" dirty="0">
                <a:latin typeface="+mj-lt"/>
              </a:rPr>
              <a:t>Organização</a:t>
            </a:r>
          </a:p>
          <a:p>
            <a:pPr marL="457200" indent="-457200">
              <a:buFont typeface="+mj-lt"/>
              <a:buAutoNum type="arabicPeriod"/>
            </a:pPr>
            <a:r>
              <a:rPr lang="pt-PT" sz="3000" dirty="0">
                <a:latin typeface="+mj-lt"/>
              </a:rPr>
              <a:t>Comentário final</a:t>
            </a:r>
          </a:p>
          <a:p>
            <a:pPr marL="457200" indent="-457200">
              <a:buFont typeface="+mj-lt"/>
              <a:buAutoNum type="arabicPeriod"/>
            </a:pPr>
            <a:endParaRPr lang="pt-PT" sz="3000" dirty="0">
              <a:latin typeface="+mj-lt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536" y="107094"/>
            <a:ext cx="8064698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eaLnBrk="0" hangingPunct="0">
              <a:spcAft>
                <a:spcPts val="1200"/>
              </a:spcAft>
              <a:defRPr/>
            </a:pPr>
            <a:r>
              <a:rPr lang="pt-PT" sz="44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942300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20</a:t>
            </a:fld>
            <a:endParaRPr lang="pt-PT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7544" y="64176"/>
            <a:ext cx="8496944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hangingPunct="0">
              <a:spcAft>
                <a:spcPts val="1200"/>
              </a:spcAft>
              <a:defRPr/>
            </a:pPr>
            <a:r>
              <a:rPr lang="pt-PT" sz="36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Impacto na organização</a:t>
            </a:r>
            <a:endParaRPr lang="pt-PT" sz="3600" i="1" dirty="0">
              <a:solidFill>
                <a:srgbClr val="ED1C24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F68F919-B29F-456A-83A1-9A7855612D79}"/>
              </a:ext>
            </a:extLst>
          </p:cNvPr>
          <p:cNvSpPr txBox="1"/>
          <p:nvPr/>
        </p:nvSpPr>
        <p:spPr>
          <a:xfrm>
            <a:off x="539552" y="98072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>
              <a:latin typeface="+mj-lt"/>
            </a:endParaRPr>
          </a:p>
          <a:p>
            <a:r>
              <a:rPr lang="pt-PT" dirty="0">
                <a:latin typeface="+mj-lt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CFC403-7E0E-4485-BD6E-388763CCB5A3}"/>
              </a:ext>
            </a:extLst>
          </p:cNvPr>
          <p:cNvSpPr txBox="1"/>
          <p:nvPr/>
        </p:nvSpPr>
        <p:spPr>
          <a:xfrm>
            <a:off x="541714" y="976152"/>
            <a:ext cx="77768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2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Questões operacionais</a:t>
            </a:r>
          </a:p>
          <a:p>
            <a:endParaRPr lang="pt-PT" dirty="0">
              <a:latin typeface="+mj-lt"/>
            </a:endParaRPr>
          </a:p>
          <a:p>
            <a:pPr marL="342900" indent="-342900">
              <a:buAutoNum type="arabicPeriod"/>
            </a:pPr>
            <a:r>
              <a:rPr lang="pt-PT" dirty="0">
                <a:latin typeface="+mj-lt"/>
              </a:rPr>
              <a:t>Redução da carga operacional </a:t>
            </a:r>
          </a:p>
          <a:p>
            <a:endParaRPr lang="pt-PT" dirty="0">
              <a:latin typeface="+mj-lt"/>
            </a:endParaRPr>
          </a:p>
          <a:p>
            <a:pPr marL="717550" indent="-358775">
              <a:buFont typeface="Wingdings" panose="05000000000000000000" pitchFamily="2" charset="2"/>
              <a:buChar char="Ø"/>
            </a:pPr>
            <a:r>
              <a:rPr lang="pt-PT" dirty="0">
                <a:latin typeface="+mj-lt"/>
              </a:rPr>
              <a:t>Eliminada a necessidade de os bancos cativarem os valores necessários para a compra de ME e de, por sua vez, </a:t>
            </a:r>
            <a:r>
              <a:rPr lang="pt-PT" dirty="0" err="1">
                <a:latin typeface="+mj-lt"/>
              </a:rPr>
              <a:t>constituirem</a:t>
            </a:r>
            <a:r>
              <a:rPr lang="pt-PT" dirty="0">
                <a:latin typeface="+mj-lt"/>
              </a:rPr>
              <a:t> colaterais em AOA junto do BNA. </a:t>
            </a:r>
          </a:p>
          <a:p>
            <a:endParaRPr lang="pt-PT" dirty="0">
              <a:latin typeface="+mj-lt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pt-PT" dirty="0">
                <a:latin typeface="+mj-lt"/>
              </a:rPr>
              <a:t>Aumento da carga operacional </a:t>
            </a:r>
          </a:p>
          <a:p>
            <a:endParaRPr lang="pt-PT" dirty="0">
              <a:latin typeface="+mj-lt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t-PT" dirty="0">
                <a:latin typeface="+mj-lt"/>
              </a:rPr>
              <a:t>Aumento do volume de operações cambiais pela retoma dos leilões e pagamento dos atrasados; 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pt-PT" dirty="0">
              <a:latin typeface="+mj-lt"/>
              <a:cs typeface="Calibri Light" panose="020F03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t-BR" dirty="0">
                <a:latin typeface="+mj-lt"/>
                <a:cs typeface="Calibri Light" panose="020F0302020204030204" pitchFamily="34" charset="0"/>
              </a:rPr>
              <a:t>Aumento da abertura de cartas de crédito </a:t>
            </a:r>
            <a:r>
              <a:rPr lang="pt-BR" dirty="0">
                <a:latin typeface="+mj-lt"/>
                <a:cs typeface="Calibri Light" panose="020F0302020204030204" pitchFamily="34" charset="0"/>
                <a:sym typeface="Wingdings" panose="05000000000000000000" pitchFamily="2" charset="2"/>
              </a:rPr>
              <a:t> </a:t>
            </a:r>
            <a:r>
              <a:rPr lang="pt-BR" dirty="0">
                <a:latin typeface="+mj-lt"/>
                <a:cs typeface="Calibri Light" panose="020F0302020204030204" pitchFamily="34" charset="0"/>
              </a:rPr>
              <a:t>maior c</a:t>
            </a:r>
            <a:r>
              <a:rPr lang="pt-BR" dirty="0">
                <a:latin typeface="+mj-lt"/>
              </a:rPr>
              <a:t>apacitação técnica e esforço de prestação de informação aos clientes.</a:t>
            </a:r>
          </a:p>
        </p:txBody>
      </p:sp>
    </p:spTree>
    <p:extLst>
      <p:ext uri="{BB962C8B-B14F-4D97-AF65-F5344CB8AC3E}">
        <p14:creationId xmlns:p14="http://schemas.microsoft.com/office/powerpoint/2010/main" val="1956660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21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7544" y="64176"/>
            <a:ext cx="8496944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hangingPunct="0">
              <a:spcAft>
                <a:spcPts val="1200"/>
              </a:spcAft>
              <a:defRPr/>
            </a:pPr>
            <a:r>
              <a:rPr lang="pt-PT" sz="36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Comentário final</a:t>
            </a:r>
            <a:endParaRPr lang="pt-PT" sz="3600" i="1" dirty="0">
              <a:solidFill>
                <a:srgbClr val="ED1C24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F68F919-B29F-456A-83A1-9A7855612D79}"/>
              </a:ext>
            </a:extLst>
          </p:cNvPr>
          <p:cNvSpPr txBox="1"/>
          <p:nvPr/>
        </p:nvSpPr>
        <p:spPr>
          <a:xfrm>
            <a:off x="539552" y="98072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>
              <a:latin typeface="+mj-lt"/>
            </a:endParaRPr>
          </a:p>
          <a:p>
            <a:r>
              <a:rPr lang="pt-PT" dirty="0">
                <a:latin typeface="+mj-lt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CFC403-7E0E-4485-BD6E-388763CCB5A3}"/>
              </a:ext>
            </a:extLst>
          </p:cNvPr>
          <p:cNvSpPr txBox="1"/>
          <p:nvPr/>
        </p:nvSpPr>
        <p:spPr>
          <a:xfrm>
            <a:off x="501044" y="1484784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3000" dirty="0">
                <a:latin typeface="+mj-lt"/>
              </a:rPr>
              <a:t>Estamos num período de ajustamento e espera-se a estabilização do mercado cambial no curto prazo.</a:t>
            </a:r>
          </a:p>
        </p:txBody>
      </p:sp>
    </p:spTree>
    <p:extLst>
      <p:ext uri="{BB962C8B-B14F-4D97-AF65-F5344CB8AC3E}">
        <p14:creationId xmlns:p14="http://schemas.microsoft.com/office/powerpoint/2010/main" val="994081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e Conteúdo 2"/>
          <p:cNvSpPr txBox="1">
            <a:spLocks/>
          </p:cNvSpPr>
          <p:nvPr/>
        </p:nvSpPr>
        <p:spPr>
          <a:xfrm>
            <a:off x="1691680" y="1268760"/>
            <a:ext cx="5976664" cy="3744416"/>
          </a:xfrm>
          <a:prstGeom prst="rect">
            <a:avLst/>
          </a:prstGeom>
        </p:spPr>
        <p:txBody>
          <a:bodyPr vert="horz" wrap="square" lIns="103334" tIns="51667" rIns="103334" bIns="51667" rtlCol="0">
            <a:noAutofit/>
          </a:bodyPr>
          <a:lstStyle/>
          <a:p>
            <a:pPr marL="73025" algn="ctr">
              <a:lnSpc>
                <a:spcPct val="150000"/>
              </a:lnSpc>
              <a:spcAft>
                <a:spcPts val="0"/>
              </a:spcAft>
            </a:pPr>
            <a:r>
              <a:rPr lang="pt-PT" sz="1100" kern="1200" dirty="0">
                <a:effectLst/>
                <a:latin typeface="HelveticaNeueLT Std Lt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pt-PT" sz="1100" dirty="0">
              <a:effectLst/>
              <a:latin typeface="HelveticaNeueLT Std Lt" pitchFamily="34" charset="0"/>
              <a:ea typeface="Times New Roman"/>
              <a:cs typeface="Arial" panose="020B0604020202020204" pitchFamily="34" charset="0"/>
            </a:endParaRP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r>
              <a:rPr lang="pt-PT" sz="1100" kern="1200" dirty="0">
                <a:effectLst/>
                <a:latin typeface="HelveticaNeueLT Std Lt" pitchFamily="34" charset="0"/>
                <a:ea typeface="Times New Roman"/>
                <a:cs typeface="Arial" panose="020B0604020202020204" pitchFamily="34" charset="0"/>
              </a:rPr>
              <a:t> </a:t>
            </a: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endParaRPr lang="pt-PT" sz="1100" dirty="0">
              <a:latin typeface="HelveticaNeueLT Std Lt" pitchFamily="34" charset="0"/>
              <a:ea typeface="Times New Roman"/>
              <a:cs typeface="Arial" panose="020B0604020202020204" pitchFamily="34" charset="0"/>
            </a:endParaRP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endParaRPr lang="pt-PT" sz="1100" dirty="0">
              <a:effectLst/>
              <a:latin typeface="HelveticaNeueLT Std Lt" pitchFamily="34" charset="0"/>
              <a:ea typeface="Times New Roman"/>
              <a:cs typeface="Arial" panose="020B0604020202020204" pitchFamily="34" charset="0"/>
            </a:endParaRP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r>
              <a:rPr lang="pt-PT" sz="4400" kern="1200" dirty="0">
                <a:effectLst/>
                <a:latin typeface="+mn-lt"/>
                <a:ea typeface="Times New Roman"/>
                <a:cs typeface="Arial" panose="020B0604020202020204" pitchFamily="34" charset="0"/>
              </a:rPr>
              <a:t>Obrigado </a:t>
            </a:r>
            <a:r>
              <a:rPr lang="pt-PT" sz="4400" kern="1200" dirty="0">
                <a:effectLst/>
                <a:latin typeface="HelveticaNeueLT Std Lt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pt-PT" sz="4400" dirty="0">
              <a:effectLst/>
              <a:latin typeface="HelveticaNeueLT Std Lt" pitchFamily="34" charset="0"/>
              <a:ea typeface="Times New Roman"/>
              <a:cs typeface="Arial" panose="020B0604020202020204" pitchFamily="34" charset="0"/>
            </a:endParaRP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endParaRPr lang="pt-PT" sz="1100" kern="1200" dirty="0">
              <a:effectLst/>
              <a:latin typeface="HelveticaNeueLT Std Lt" pitchFamily="34" charset="0"/>
              <a:ea typeface="Times New Roman"/>
              <a:cs typeface="Arial" panose="020B0604020202020204" pitchFamily="34" charset="0"/>
            </a:endParaRP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endParaRPr lang="pt-PT" sz="1100" dirty="0">
              <a:latin typeface="HelveticaNeueLT Std Lt" pitchFamily="34" charset="0"/>
              <a:ea typeface="Times New Roman"/>
              <a:cs typeface="Arial" panose="020B0604020202020204" pitchFamily="34" charset="0"/>
            </a:endParaRP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endParaRPr lang="pt-PT" sz="1100" kern="1200" dirty="0">
              <a:effectLst/>
              <a:latin typeface="HelveticaNeueLT Std Lt" pitchFamily="34" charset="0"/>
              <a:ea typeface="Times New Roman"/>
              <a:cs typeface="Arial" panose="020B0604020202020204" pitchFamily="34" charset="0"/>
            </a:endParaRP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r>
              <a:rPr lang="pt-PT" sz="1100" kern="1200" dirty="0">
                <a:effectLst/>
                <a:latin typeface="HelveticaNeueLT Std Lt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pt-PT" sz="1100" dirty="0">
              <a:latin typeface="HelveticaNeueLT Std Lt" pitchFamily="34" charset="0"/>
              <a:ea typeface="Times New Roman"/>
              <a:cs typeface="Arial" panose="020B0604020202020204" pitchFamily="34" charset="0"/>
            </a:endParaRP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endParaRPr lang="pt-PT" sz="1100" u="none" strike="noStrike" kern="1200" dirty="0">
              <a:effectLst/>
              <a:latin typeface="HelveticaNeueLT Std Lt" pitchFamily="34" charset="0"/>
              <a:ea typeface="Times New Roman"/>
              <a:cs typeface="Arial" panose="020B0604020202020204" pitchFamily="34" charset="0"/>
            </a:endParaRP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endParaRPr lang="pt-PT" sz="1100" dirty="0">
              <a:latin typeface="HelveticaNeueLT Std Lt" pitchFamily="34" charset="0"/>
              <a:ea typeface="Times New Roman"/>
              <a:cs typeface="Arial" panose="020B0604020202020204" pitchFamily="34" charset="0"/>
            </a:endParaRP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endParaRPr lang="pt-PT" sz="1100" u="none" strike="noStrike" kern="1200" dirty="0">
              <a:effectLst/>
              <a:latin typeface="HelveticaNeueLT Std Lt" pitchFamily="34" charset="0"/>
              <a:ea typeface="Times New Roman"/>
              <a:cs typeface="Arial" panose="020B0604020202020204" pitchFamily="34" charset="0"/>
            </a:endParaRP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r>
              <a:rPr lang="pt-PT" sz="1600" u="none" strike="noStrike" kern="1200" dirty="0">
                <a:effectLst/>
                <a:latin typeface="+mj-lt"/>
                <a:ea typeface="Times New Roman"/>
                <a:cs typeface="Arial" panose="020B0604020202020204" pitchFamily="34" charset="0"/>
              </a:rPr>
              <a:t>www.abanc.ao</a:t>
            </a:r>
            <a:endParaRPr lang="pt-PT" sz="1600" dirty="0">
              <a:effectLst/>
              <a:latin typeface="+mj-lt"/>
              <a:ea typeface="Times New Roman"/>
              <a:cs typeface="Arial" panose="020B0604020202020204" pitchFamily="34" charset="0"/>
            </a:endParaRP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r>
              <a:rPr lang="pt-PT" sz="1600" u="none" strike="noStrike" kern="1200" dirty="0">
                <a:effectLst/>
                <a:latin typeface="+mj-lt"/>
                <a:ea typeface="Times New Roman"/>
                <a:cs typeface="Arial" panose="020B0604020202020204" pitchFamily="34" charset="0"/>
              </a:rPr>
              <a:t>info@abanc.ao</a:t>
            </a:r>
            <a:endParaRPr lang="pt-PT" sz="1600" dirty="0">
              <a:effectLst/>
              <a:latin typeface="+mj-lt"/>
              <a:ea typeface="Times New Roman"/>
              <a:cs typeface="Arial" panose="020B0604020202020204" pitchFamily="34" charset="0"/>
            </a:endParaRPr>
          </a:p>
          <a:p>
            <a:pPr marL="73025" algn="ctr">
              <a:lnSpc>
                <a:spcPct val="150000"/>
              </a:lnSpc>
              <a:spcAft>
                <a:spcPts val="0"/>
              </a:spcAft>
            </a:pPr>
            <a:r>
              <a:rPr lang="pt-PT" sz="1100" kern="1200" dirty="0">
                <a:effectLst/>
                <a:latin typeface="HelveticaNeueLT Std Lt" pitchFamily="34" charset="0"/>
                <a:ea typeface="Times New Roman"/>
                <a:cs typeface="Arial" panose="020B0604020202020204" pitchFamily="34" charset="0"/>
              </a:rPr>
              <a:t>  </a:t>
            </a: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03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C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007AE43-7EF5-4272-8E13-69A023015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3</a:t>
            </a:fld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5EDE8A7-E77F-45B7-A96D-0A511AAC8FDE}"/>
              </a:ext>
            </a:extLst>
          </p:cNvPr>
          <p:cNvSpPr txBox="1"/>
          <p:nvPr/>
        </p:nvSpPr>
        <p:spPr>
          <a:xfrm>
            <a:off x="899592" y="2852936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6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Impacto no balanço</a:t>
            </a:r>
          </a:p>
        </p:txBody>
      </p:sp>
    </p:spTree>
    <p:extLst>
      <p:ext uri="{BB962C8B-B14F-4D97-AF65-F5344CB8AC3E}">
        <p14:creationId xmlns:p14="http://schemas.microsoft.com/office/powerpoint/2010/main" val="15419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E111013-92B9-449F-B0C5-7E38FE0AE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944619"/>
            <a:ext cx="8064896" cy="1643780"/>
          </a:xfrm>
        </p:spPr>
        <p:txBody>
          <a:bodyPr>
            <a:noAutofit/>
          </a:bodyPr>
          <a:lstStyle/>
          <a:p>
            <a:r>
              <a:rPr lang="pt-PT" sz="1800" dirty="0" err="1">
                <a:latin typeface="+mj-lt"/>
              </a:rPr>
              <a:t>Correcção</a:t>
            </a:r>
            <a:r>
              <a:rPr lang="pt-PT" sz="1800" dirty="0">
                <a:latin typeface="+mj-lt"/>
              </a:rPr>
              <a:t> da taxa de câmbio do EUR:AOA com referência à taxa de câmbio do USD:AOA, de forma a que a taxa de câmbio EUR:USD </a:t>
            </a:r>
            <a:r>
              <a:rPr lang="pt-PT" sz="1800" dirty="0" err="1">
                <a:latin typeface="+mj-lt"/>
              </a:rPr>
              <a:t>reflectisse</a:t>
            </a:r>
            <a:r>
              <a:rPr lang="pt-PT" sz="1800" dirty="0">
                <a:latin typeface="+mj-lt"/>
              </a:rPr>
              <a:t> a cotação nos mercados internacionais;</a:t>
            </a:r>
          </a:p>
          <a:p>
            <a:r>
              <a:rPr lang="pt-PT" sz="1800" dirty="0">
                <a:latin typeface="+mj-lt"/>
              </a:rPr>
              <a:t>Regime de bandas não divulgadas para a flutuação do AOA/EUR;</a:t>
            </a:r>
          </a:p>
          <a:p>
            <a:r>
              <a:rPr lang="pt-PT" sz="1800" dirty="0">
                <a:latin typeface="+mj-lt"/>
              </a:rPr>
              <a:t>Introdução, a partir de 24 de Janeiro, de uma banda que permite a flutuação de até 2% em cada leilão. 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536" y="107094"/>
            <a:ext cx="8064698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lvl="0" eaLnBrk="0" hangingPunct="0">
              <a:spcAft>
                <a:spcPts val="1200"/>
              </a:spcAft>
              <a:defRPr/>
            </a:pPr>
            <a:r>
              <a:rPr lang="pt-PT" sz="44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Taxa de câmbio – Mercado primário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C2ADC41-7629-4D29-97CE-01DCC47C05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256361"/>
              </p:ext>
            </p:extLst>
          </p:nvPr>
        </p:nvGraphicFramePr>
        <p:xfrm>
          <a:off x="1007505" y="2905051"/>
          <a:ext cx="684076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681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7544" y="64175"/>
            <a:ext cx="8496944" cy="1012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eaLnBrk="0" hangingPunct="0">
              <a:spcAft>
                <a:spcPts val="1200"/>
              </a:spcAft>
              <a:defRPr/>
            </a:pPr>
            <a:r>
              <a:rPr lang="pt-PT" sz="36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Impacto da depreciação no balanço</a:t>
            </a:r>
            <a:endParaRPr lang="pt-PT" sz="3600" strike="sngStrike" dirty="0">
              <a:solidFill>
                <a:srgbClr val="FFC000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071E55D-073A-4ADF-8D8B-ECCD607785E5}"/>
              </a:ext>
            </a:extLst>
          </p:cNvPr>
          <p:cNvSpPr txBox="1"/>
          <p:nvPr/>
        </p:nvSpPr>
        <p:spPr>
          <a:xfrm>
            <a:off x="467544" y="1054280"/>
            <a:ext cx="80648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+mj-lt"/>
              </a:rPr>
              <a:t>Desde o início do ano, o AOA depreciou-se face ao EUR e USD, </a:t>
            </a:r>
            <a:r>
              <a:rPr lang="pt-PT" dirty="0" err="1">
                <a:latin typeface="+mj-lt"/>
              </a:rPr>
              <a:t>respectivamente</a:t>
            </a:r>
            <a:r>
              <a:rPr lang="pt-PT" dirty="0">
                <a:latin typeface="+mj-lt"/>
              </a:rPr>
              <a:t> 55% e 49%.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dirty="0">
              <a:latin typeface="+mj-lt"/>
            </a:endParaRPr>
          </a:p>
          <a:p>
            <a:r>
              <a:rPr lang="pt-PT" dirty="0">
                <a:latin typeface="+mj-lt"/>
              </a:rPr>
              <a:t>Esta depreciação resultou nos seguintes impactos:</a:t>
            </a:r>
          </a:p>
          <a:p>
            <a:endParaRPr lang="pt-PT" sz="12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latin typeface="+mj-lt"/>
              </a:rPr>
              <a:t>Aumento do balanço em AOA devido ao peso da moeda ME e dos instrumentos indexados a ME (</a:t>
            </a:r>
            <a:r>
              <a:rPr lang="pt-PT" dirty="0" err="1">
                <a:latin typeface="+mj-lt"/>
              </a:rPr>
              <a:t>reflectidos</a:t>
            </a:r>
            <a:r>
              <a:rPr lang="pt-PT" dirty="0">
                <a:latin typeface="+mj-lt"/>
              </a:rPr>
              <a:t> na exposição cambial longa);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latin typeface="+mj-lt"/>
              </a:rPr>
              <a:t>Aumento do risco de crédito para os créditos denominados em ME.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6E54208-0ABD-4493-9D9D-EB8749141D09}"/>
              </a:ext>
            </a:extLst>
          </p:cNvPr>
          <p:cNvSpPr txBox="1"/>
          <p:nvPr/>
        </p:nvSpPr>
        <p:spPr>
          <a:xfrm>
            <a:off x="1547664" y="6385324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Fonte: BNA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EC67BB19-DA8C-468F-9011-A8D4293C2F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562325"/>
              </p:ext>
            </p:extLst>
          </p:nvPr>
        </p:nvGraphicFramePr>
        <p:xfrm>
          <a:off x="669941" y="3429001"/>
          <a:ext cx="392538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4BDB9321-2B61-4DCB-B548-82B637399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373916"/>
              </p:ext>
            </p:extLst>
          </p:nvPr>
        </p:nvGraphicFramePr>
        <p:xfrm>
          <a:off x="4644988" y="3429000"/>
          <a:ext cx="381642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182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C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007AE43-7EF5-4272-8E13-69A023015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5EDE8A7-E77F-45B7-A96D-0A511AAC8FDE}"/>
              </a:ext>
            </a:extLst>
          </p:cNvPr>
          <p:cNvSpPr txBox="1"/>
          <p:nvPr/>
        </p:nvSpPr>
        <p:spPr>
          <a:xfrm>
            <a:off x="1403648" y="2132856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6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Impacto na rentabilidade</a:t>
            </a:r>
          </a:p>
        </p:txBody>
      </p:sp>
    </p:spTree>
    <p:extLst>
      <p:ext uri="{BB962C8B-B14F-4D97-AF65-F5344CB8AC3E}">
        <p14:creationId xmlns:p14="http://schemas.microsoft.com/office/powerpoint/2010/main" val="271646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7544" y="64176"/>
            <a:ext cx="8496944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eaLnBrk="0" hangingPunct="0">
              <a:spcAft>
                <a:spcPts val="1200"/>
              </a:spcAft>
              <a:defRPr/>
            </a:pPr>
            <a:r>
              <a:rPr lang="pt-PT" sz="36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Impacto da depreciação na rentabilidade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071E55D-073A-4ADF-8D8B-ECCD607785E5}"/>
              </a:ext>
            </a:extLst>
          </p:cNvPr>
          <p:cNvSpPr txBox="1"/>
          <p:nvPr/>
        </p:nvSpPr>
        <p:spPr>
          <a:xfrm>
            <a:off x="467544" y="99278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latin typeface="+mj-lt"/>
              </a:rPr>
              <a:t>Aumento do resultado líquido e da rentabilidade devido efeito da reavaliação cambial (</a:t>
            </a:r>
            <a:r>
              <a:rPr lang="pt-PT" dirty="0" err="1">
                <a:latin typeface="+mj-lt"/>
              </a:rPr>
              <a:t>Activo</a:t>
            </a:r>
            <a:r>
              <a:rPr lang="pt-PT" baseline="30000" dirty="0" err="1">
                <a:latin typeface="+mj-lt"/>
              </a:rPr>
              <a:t>ME</a:t>
            </a:r>
            <a:r>
              <a:rPr lang="pt-PT" baseline="30000" dirty="0">
                <a:latin typeface="+mj-lt"/>
              </a:rPr>
              <a:t> ou indexado </a:t>
            </a:r>
            <a:r>
              <a:rPr lang="pt-PT" dirty="0">
                <a:latin typeface="+mj-lt"/>
              </a:rPr>
              <a:t>&gt; </a:t>
            </a:r>
            <a:r>
              <a:rPr lang="pt-PT" dirty="0" err="1">
                <a:latin typeface="+mj-lt"/>
              </a:rPr>
              <a:t>Passivo</a:t>
            </a:r>
            <a:r>
              <a:rPr lang="pt-PT" baseline="30000" dirty="0" err="1">
                <a:latin typeface="+mj-lt"/>
              </a:rPr>
              <a:t>ME</a:t>
            </a:r>
            <a:r>
              <a:rPr lang="pt-PT" baseline="30000" dirty="0">
                <a:latin typeface="+mj-lt"/>
              </a:rPr>
              <a:t> ou indexado</a:t>
            </a:r>
            <a:r>
              <a:rPr lang="pt-PT" dirty="0">
                <a:latin typeface="+mj-lt"/>
              </a:rPr>
              <a:t>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latin typeface="+mj-lt"/>
              </a:rPr>
              <a:t>Redução do peso da margem financeira sobre a margem bruta e do rácio </a:t>
            </a:r>
            <a:r>
              <a:rPr lang="en-US" i="1" dirty="0">
                <a:latin typeface="+mj-lt"/>
              </a:rPr>
              <a:t>cost-to-income</a:t>
            </a:r>
            <a:r>
              <a:rPr lang="en-US" dirty="0">
                <a:latin typeface="+mj-lt"/>
              </a:rPr>
              <a:t>. 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6E54208-0ABD-4493-9D9D-EB8749141D09}"/>
              </a:ext>
            </a:extLst>
          </p:cNvPr>
          <p:cNvSpPr txBox="1"/>
          <p:nvPr/>
        </p:nvSpPr>
        <p:spPr>
          <a:xfrm>
            <a:off x="440338" y="6133216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Fonte: BNA.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06FCF64-7792-4BA3-8FBB-AA9944EC44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363451"/>
              </p:ext>
            </p:extLst>
          </p:nvPr>
        </p:nvGraphicFramePr>
        <p:xfrm>
          <a:off x="1583668" y="2348880"/>
          <a:ext cx="6264696" cy="434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6682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E111013-92B9-449F-B0C5-7E38FE0AE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32" y="1179758"/>
            <a:ext cx="6889272" cy="1008111"/>
          </a:xfrm>
        </p:spPr>
        <p:txBody>
          <a:bodyPr>
            <a:noAutofit/>
          </a:bodyPr>
          <a:lstStyle/>
          <a:p>
            <a:r>
              <a:rPr lang="pt-PT" sz="1800" dirty="0">
                <a:latin typeface="+mj-lt"/>
              </a:rPr>
              <a:t>Redução do limite máximo de </a:t>
            </a:r>
            <a:r>
              <a:rPr lang="pt-PT" sz="1800" i="1" dirty="0">
                <a:latin typeface="+mj-lt"/>
              </a:rPr>
              <a:t>spread</a:t>
            </a:r>
            <a:r>
              <a:rPr lang="pt-PT" sz="1800" dirty="0">
                <a:latin typeface="+mj-lt"/>
              </a:rPr>
              <a:t> de 3% para 2% (menos 33%); </a:t>
            </a:r>
          </a:p>
          <a:p>
            <a:r>
              <a:rPr lang="pt-PT" sz="1800" dirty="0">
                <a:latin typeface="+mj-lt"/>
              </a:rPr>
              <a:t>Limite passou a englobar (para além de divisas) notas, cartões de pagamento internacionais e cheques de viagem.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23528" y="107094"/>
            <a:ext cx="8280920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eaLnBrk="0" hangingPunct="0">
              <a:spcAft>
                <a:spcPts val="1200"/>
              </a:spcAft>
              <a:defRPr/>
            </a:pPr>
            <a:r>
              <a:rPr lang="pt-PT" sz="30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Impacto da alteração dos </a:t>
            </a:r>
            <a:r>
              <a:rPr lang="pt-PT" sz="3000" i="1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spreads</a:t>
            </a:r>
            <a:r>
              <a:rPr lang="pt-PT" sz="3000" dirty="0">
                <a:solidFill>
                  <a:srgbClr val="ED1C24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 na rentabilidade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D27B372-5E6C-4851-ADC3-42DEA515E8CC}"/>
              </a:ext>
            </a:extLst>
          </p:cNvPr>
          <p:cNvSpPr txBox="1"/>
          <p:nvPr/>
        </p:nvSpPr>
        <p:spPr>
          <a:xfrm>
            <a:off x="1043608" y="6093296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Fonte: BNA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911C981D-733A-4256-ADBB-DDE219978E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496053"/>
              </p:ext>
            </p:extLst>
          </p:nvPr>
        </p:nvGraphicFramePr>
        <p:xfrm>
          <a:off x="1403648" y="2528567"/>
          <a:ext cx="6840760" cy="3567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2D7F0DB6-7F58-4DFE-B5A1-740AC5BA43D9}"/>
              </a:ext>
            </a:extLst>
          </p:cNvPr>
          <p:cNvCxnSpPr>
            <a:cxnSpLocks/>
          </p:cNvCxnSpPr>
          <p:nvPr/>
        </p:nvCxnSpPr>
        <p:spPr>
          <a:xfrm flipV="1">
            <a:off x="2915816" y="3356992"/>
            <a:ext cx="0" cy="237626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D9EA20B-3D3A-4235-8E9C-B59F443F242B}"/>
              </a:ext>
            </a:extLst>
          </p:cNvPr>
          <p:cNvSpPr txBox="1"/>
          <p:nvPr/>
        </p:nvSpPr>
        <p:spPr>
          <a:xfrm>
            <a:off x="2274687" y="328498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Instrutivo 3/18</a:t>
            </a:r>
          </a:p>
        </p:txBody>
      </p:sp>
      <p:sp>
        <p:nvSpPr>
          <p:cNvPr id="6" name="Chaveta à direita 5">
            <a:extLst>
              <a:ext uri="{FF2B5EF4-FFF2-40B4-BE49-F238E27FC236}">
                <a16:creationId xmlns:a16="http://schemas.microsoft.com/office/drawing/2014/main" id="{7663D424-7707-46FC-A651-88F8064757EE}"/>
              </a:ext>
            </a:extLst>
          </p:cNvPr>
          <p:cNvSpPr/>
          <p:nvPr/>
        </p:nvSpPr>
        <p:spPr>
          <a:xfrm>
            <a:off x="7142046" y="1224258"/>
            <a:ext cx="251048" cy="919109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590DA14-39C7-4760-BE30-03916AF2985B}"/>
              </a:ext>
            </a:extLst>
          </p:cNvPr>
          <p:cNvSpPr txBox="1"/>
          <p:nvPr/>
        </p:nvSpPr>
        <p:spPr>
          <a:xfrm>
            <a:off x="7477883" y="1248749"/>
            <a:ext cx="1666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+mj-lt"/>
              </a:rPr>
              <a:t>Redução dos resultados em </a:t>
            </a:r>
            <a:r>
              <a:rPr lang="pt-PT" dirty="0" err="1">
                <a:latin typeface="+mj-lt"/>
              </a:rPr>
              <a:t>op.cambiais</a:t>
            </a:r>
            <a:endParaRPr lang="pt-P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4160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1C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007AE43-7EF5-4272-8E13-69A023015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F9285-4B5F-8C49-A557-510D807200E2}" type="slidenum">
              <a:rPr lang="pt-PT" smtClean="0"/>
              <a:pPr>
                <a:defRPr/>
              </a:pPr>
              <a:t>9</a:t>
            </a:fld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5EDE8A7-E77F-45B7-A96D-0A511AAC8FDE}"/>
              </a:ext>
            </a:extLst>
          </p:cNvPr>
          <p:cNvSpPr txBox="1"/>
          <p:nvPr/>
        </p:nvSpPr>
        <p:spPr>
          <a:xfrm>
            <a:off x="1187624" y="2492896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60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Impacto na liquidez em ME</a:t>
            </a:r>
          </a:p>
        </p:txBody>
      </p:sp>
    </p:spTree>
    <p:extLst>
      <p:ext uri="{BB962C8B-B14F-4D97-AF65-F5344CB8AC3E}">
        <p14:creationId xmlns:p14="http://schemas.microsoft.com/office/powerpoint/2010/main" val="1640625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18617</TotalTime>
  <Words>1704</Words>
  <Application>Microsoft Office PowerPoint</Application>
  <PresentationFormat>Apresentação no Ecrã (4:3)</PresentationFormat>
  <Paragraphs>254</Paragraphs>
  <Slides>22</Slides>
  <Notes>22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22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HelveticaNeueLT Std</vt:lpstr>
      <vt:lpstr>HelveticaNeueLT Std Lt</vt:lpstr>
      <vt:lpstr>Times New Roman</vt:lpstr>
      <vt:lpstr>Wingdings</vt:lpstr>
      <vt:lpstr>Tema do Office</vt:lpstr>
      <vt:lpstr>Impacto do novo regime cambial nos bancos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ABANC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Bancarização da Economia em Angola v1.0</dc:title>
  <dc:creator>Níria Oramalu</dc:creator>
  <cp:lastModifiedBy>Joao Fonseca</cp:lastModifiedBy>
  <cp:revision>1248</cp:revision>
  <cp:lastPrinted>2018-06-25T10:59:19Z</cp:lastPrinted>
  <dcterms:created xsi:type="dcterms:W3CDTF">2012-06-19T07:16:56Z</dcterms:created>
  <dcterms:modified xsi:type="dcterms:W3CDTF">2018-06-28T21:04:15Z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93497e-2f0d-428e-84ce-a979c503f1e4_Enabled">
    <vt:lpwstr>True</vt:lpwstr>
  </property>
  <property fmtid="{D5CDD505-2E9C-101B-9397-08002B2CF9AE}" pid="3" name="MSIP_Label_5193497e-2f0d-428e-84ce-a979c503f1e4_SiteId">
    <vt:lpwstr>cb21c518-f298-4d3b-8d6e-6114d4ec6930</vt:lpwstr>
  </property>
  <property fmtid="{D5CDD505-2E9C-101B-9397-08002B2CF9AE}" pid="4" name="MSIP_Label_5193497e-2f0d-428e-84ce-a979c503f1e4_Ref">
    <vt:lpwstr>https://api.informationprotection.azure.com/api/cb21c518-f298-4d3b-8d6e-6114d4ec6930</vt:lpwstr>
  </property>
  <property fmtid="{D5CDD505-2E9C-101B-9397-08002B2CF9AE}" pid="5" name="MSIP_Label_5193497e-2f0d-428e-84ce-a979c503f1e4_Owner">
    <vt:lpwstr>Joao.Fonseca@bancobai.ao</vt:lpwstr>
  </property>
  <property fmtid="{D5CDD505-2E9C-101B-9397-08002B2CF9AE}" pid="6" name="MSIP_Label_5193497e-2f0d-428e-84ce-a979c503f1e4_SetDate">
    <vt:lpwstr>2018-06-23T16:07:11.1155606+01:00</vt:lpwstr>
  </property>
  <property fmtid="{D5CDD505-2E9C-101B-9397-08002B2CF9AE}" pid="7" name="MSIP_Label_5193497e-2f0d-428e-84ce-a979c503f1e4_Name">
    <vt:lpwstr>Publica</vt:lpwstr>
  </property>
  <property fmtid="{D5CDD505-2E9C-101B-9397-08002B2CF9AE}" pid="8" name="MSIP_Label_5193497e-2f0d-428e-84ce-a979c503f1e4_Application">
    <vt:lpwstr>Microsoft Azure Information Protection</vt:lpwstr>
  </property>
  <property fmtid="{D5CDD505-2E9C-101B-9397-08002B2CF9AE}" pid="9" name="MSIP_Label_5193497e-2f0d-428e-84ce-a979c503f1e4_Extended_MSFT_Method">
    <vt:lpwstr>Automatic</vt:lpwstr>
  </property>
  <property fmtid="{D5CDD505-2E9C-101B-9397-08002B2CF9AE}" pid="10" name="Sensitivity">
    <vt:lpwstr>Publica</vt:lpwstr>
  </property>
</Properties>
</file>